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11"/>
  </p:notesMasterIdLst>
  <p:handoutMasterIdLst>
    <p:handoutMasterId r:id="rId12"/>
  </p:handoutMasterIdLst>
  <p:sldIdLst>
    <p:sldId id="257" r:id="rId2"/>
    <p:sldId id="259" r:id="rId3"/>
    <p:sldId id="261" r:id="rId4"/>
    <p:sldId id="263" r:id="rId5"/>
    <p:sldId id="264" r:id="rId6"/>
    <p:sldId id="274" r:id="rId7"/>
    <p:sldId id="266" r:id="rId8"/>
    <p:sldId id="272" r:id="rId9"/>
    <p:sldId id="273" r:id="rId10"/>
  </p:sldIdLst>
  <p:sldSz cx="6858000" cy="9906000" type="A4"/>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D0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82" autoAdjust="0"/>
    <p:restoredTop sz="94434" autoAdjust="0"/>
  </p:normalViewPr>
  <p:slideViewPr>
    <p:cSldViewPr snapToGrid="0">
      <p:cViewPr varScale="1">
        <p:scale>
          <a:sx n="49" d="100"/>
          <a:sy n="49" d="100"/>
        </p:scale>
        <p:origin x="2220" y="54"/>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6065" cy="497490"/>
          </a:xfrm>
          <a:prstGeom prst="rect">
            <a:avLst/>
          </a:prstGeom>
        </p:spPr>
        <p:txBody>
          <a:bodyPr vert="horz" lIns="88203" tIns="44102" rIns="88203" bIns="44102" rtlCol="0"/>
          <a:lstStyle>
            <a:lvl1pPr algn="l">
              <a:defRPr sz="1200"/>
            </a:lvl1pPr>
          </a:lstStyle>
          <a:p>
            <a:endParaRPr lang="en-GB"/>
          </a:p>
        </p:txBody>
      </p:sp>
      <p:sp>
        <p:nvSpPr>
          <p:cNvPr id="3" name="Date Placeholder 2"/>
          <p:cNvSpPr>
            <a:spLocks noGrp="1"/>
          </p:cNvSpPr>
          <p:nvPr>
            <p:ph type="dt" sz="quarter" idx="1"/>
          </p:nvPr>
        </p:nvSpPr>
        <p:spPr>
          <a:xfrm>
            <a:off x="3850093" y="1"/>
            <a:ext cx="2946065" cy="497490"/>
          </a:xfrm>
          <a:prstGeom prst="rect">
            <a:avLst/>
          </a:prstGeom>
        </p:spPr>
        <p:txBody>
          <a:bodyPr vert="horz" lIns="88203" tIns="44102" rIns="88203" bIns="44102" rtlCol="0"/>
          <a:lstStyle>
            <a:lvl1pPr algn="r">
              <a:defRPr sz="1200"/>
            </a:lvl1pPr>
          </a:lstStyle>
          <a:p>
            <a:fld id="{A64EA792-8B82-4BFB-9EC2-DEFD55452456}" type="datetimeFigureOut">
              <a:rPr lang="en-GB" smtClean="0"/>
              <a:t>03/10/2019</a:t>
            </a:fld>
            <a:endParaRPr lang="en-GB"/>
          </a:p>
        </p:txBody>
      </p:sp>
      <p:sp>
        <p:nvSpPr>
          <p:cNvPr id="4" name="Footer Placeholder 3"/>
          <p:cNvSpPr>
            <a:spLocks noGrp="1"/>
          </p:cNvSpPr>
          <p:nvPr>
            <p:ph type="ftr" sz="quarter" idx="2"/>
          </p:nvPr>
        </p:nvSpPr>
        <p:spPr>
          <a:xfrm>
            <a:off x="1" y="9430736"/>
            <a:ext cx="2946065" cy="497489"/>
          </a:xfrm>
          <a:prstGeom prst="rect">
            <a:avLst/>
          </a:prstGeom>
        </p:spPr>
        <p:txBody>
          <a:bodyPr vert="horz" lIns="88203" tIns="44102" rIns="88203" bIns="44102" rtlCol="0" anchor="b"/>
          <a:lstStyle>
            <a:lvl1pPr algn="l">
              <a:defRPr sz="1200"/>
            </a:lvl1pPr>
          </a:lstStyle>
          <a:p>
            <a:endParaRPr lang="en-GB"/>
          </a:p>
        </p:txBody>
      </p:sp>
      <p:sp>
        <p:nvSpPr>
          <p:cNvPr id="5" name="Slide Number Placeholder 4"/>
          <p:cNvSpPr>
            <a:spLocks noGrp="1"/>
          </p:cNvSpPr>
          <p:nvPr>
            <p:ph type="sldNum" sz="quarter" idx="3"/>
          </p:nvPr>
        </p:nvSpPr>
        <p:spPr>
          <a:xfrm>
            <a:off x="3850093" y="9430736"/>
            <a:ext cx="2946065" cy="497489"/>
          </a:xfrm>
          <a:prstGeom prst="rect">
            <a:avLst/>
          </a:prstGeom>
        </p:spPr>
        <p:txBody>
          <a:bodyPr vert="horz" lIns="88203" tIns="44102" rIns="88203" bIns="44102" rtlCol="0" anchor="b"/>
          <a:lstStyle>
            <a:lvl1pPr algn="r">
              <a:defRPr sz="1200"/>
            </a:lvl1pPr>
          </a:lstStyle>
          <a:p>
            <a:fld id="{C5074FF3-9BB2-4BBA-85F5-A69E94426492}" type="slidenum">
              <a:rPr lang="en-GB" smtClean="0"/>
              <a:t>‹#›</a:t>
            </a:fld>
            <a:endParaRPr lang="en-GB"/>
          </a:p>
        </p:txBody>
      </p:sp>
    </p:spTree>
    <p:extLst>
      <p:ext uri="{BB962C8B-B14F-4D97-AF65-F5344CB8AC3E}">
        <p14:creationId xmlns:p14="http://schemas.microsoft.com/office/powerpoint/2010/main" val="13764172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135"/>
          </a:xfrm>
          <a:prstGeom prst="rect">
            <a:avLst/>
          </a:prstGeom>
        </p:spPr>
        <p:txBody>
          <a:bodyPr vert="horz" lIns="95550" tIns="47775" rIns="95550" bIns="47775" rtlCol="0"/>
          <a:lstStyle>
            <a:lvl1pPr algn="l">
              <a:defRPr sz="1300"/>
            </a:lvl1pPr>
          </a:lstStyle>
          <a:p>
            <a:endParaRPr lang="en-US" dirty="0"/>
          </a:p>
        </p:txBody>
      </p:sp>
      <p:sp>
        <p:nvSpPr>
          <p:cNvPr id="3" name="Date Placeholder 2"/>
          <p:cNvSpPr>
            <a:spLocks noGrp="1"/>
          </p:cNvSpPr>
          <p:nvPr>
            <p:ph type="dt" idx="1"/>
          </p:nvPr>
        </p:nvSpPr>
        <p:spPr>
          <a:xfrm>
            <a:off x="3850444" y="0"/>
            <a:ext cx="2945659" cy="498135"/>
          </a:xfrm>
          <a:prstGeom prst="rect">
            <a:avLst/>
          </a:prstGeom>
        </p:spPr>
        <p:txBody>
          <a:bodyPr vert="horz" lIns="95550" tIns="47775" rIns="95550" bIns="47775" rtlCol="0"/>
          <a:lstStyle>
            <a:lvl1pPr algn="r">
              <a:defRPr sz="1300"/>
            </a:lvl1pPr>
          </a:lstStyle>
          <a:p>
            <a:fld id="{756930B5-9A8A-4B87-B029-4CDDBC81D6F0}" type="datetimeFigureOut">
              <a:rPr lang="en-US" smtClean="0"/>
              <a:t>10/3/2019</a:t>
            </a:fld>
            <a:endParaRPr lang="en-US" dirty="0"/>
          </a:p>
        </p:txBody>
      </p:sp>
      <p:sp>
        <p:nvSpPr>
          <p:cNvPr id="4" name="Slide Image Placeholder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5550" tIns="47775" rIns="95550" bIns="47775" rtlCol="0" anchor="ctr"/>
          <a:lstStyle/>
          <a:p>
            <a:endParaRPr lang="en-US" dirty="0"/>
          </a:p>
        </p:txBody>
      </p:sp>
      <p:sp>
        <p:nvSpPr>
          <p:cNvPr id="5" name="Notes Placeholder 4"/>
          <p:cNvSpPr>
            <a:spLocks noGrp="1"/>
          </p:cNvSpPr>
          <p:nvPr>
            <p:ph type="body" sz="quarter" idx="3"/>
          </p:nvPr>
        </p:nvSpPr>
        <p:spPr>
          <a:xfrm>
            <a:off x="679768" y="4777959"/>
            <a:ext cx="5438140" cy="3909239"/>
          </a:xfrm>
          <a:prstGeom prst="rect">
            <a:avLst/>
          </a:prstGeom>
        </p:spPr>
        <p:txBody>
          <a:bodyPr vert="horz" lIns="95550" tIns="47775" rIns="95550" bIns="4777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430092"/>
            <a:ext cx="2945659" cy="498134"/>
          </a:xfrm>
          <a:prstGeom prst="rect">
            <a:avLst/>
          </a:prstGeom>
        </p:spPr>
        <p:txBody>
          <a:bodyPr vert="horz" lIns="95550" tIns="47775" rIns="95550" bIns="47775" rtlCol="0" anchor="b"/>
          <a:lstStyle>
            <a:lvl1pPr algn="l">
              <a:defRPr sz="1300"/>
            </a:lvl1pPr>
          </a:lstStyle>
          <a:p>
            <a:endParaRPr lang="en-US" dirty="0"/>
          </a:p>
        </p:txBody>
      </p:sp>
      <p:sp>
        <p:nvSpPr>
          <p:cNvPr id="7" name="Slide Number Placeholder 6"/>
          <p:cNvSpPr>
            <a:spLocks noGrp="1"/>
          </p:cNvSpPr>
          <p:nvPr>
            <p:ph type="sldNum" sz="quarter" idx="5"/>
          </p:nvPr>
        </p:nvSpPr>
        <p:spPr>
          <a:xfrm>
            <a:off x="3850444" y="9430092"/>
            <a:ext cx="2945659" cy="498134"/>
          </a:xfrm>
          <a:prstGeom prst="rect">
            <a:avLst/>
          </a:prstGeom>
        </p:spPr>
        <p:txBody>
          <a:bodyPr vert="horz" lIns="95550" tIns="47775" rIns="95550" bIns="47775" rtlCol="0" anchor="b"/>
          <a:lstStyle>
            <a:lvl1pPr algn="r">
              <a:defRPr sz="1300"/>
            </a:lvl1pPr>
          </a:lstStyle>
          <a:p>
            <a:fld id="{D599E5A6-A05A-4D46-9A8F-50012E95AAC2}" type="slidenum">
              <a:rPr lang="en-US" smtClean="0"/>
              <a:t>‹#›</a:t>
            </a:fld>
            <a:endParaRPr lang="en-US" dirty="0"/>
          </a:p>
        </p:txBody>
      </p:sp>
    </p:spTree>
    <p:extLst>
      <p:ext uri="{BB962C8B-B14F-4D97-AF65-F5344CB8AC3E}">
        <p14:creationId xmlns:p14="http://schemas.microsoft.com/office/powerpoint/2010/main" val="166685140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5407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599E5A6-A05A-4D46-9A8F-50012E95AAC2}" type="slidenum">
              <a:rPr lang="en-US" smtClean="0"/>
              <a:t>2</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929475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6350" y="-12231"/>
            <a:ext cx="6878487" cy="9930462"/>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847947" y="3473216"/>
            <a:ext cx="4370039" cy="2377992"/>
          </a:xfrm>
        </p:spPr>
        <p:txBody>
          <a:bodyPr anchor="b">
            <a:noAutofit/>
          </a:bodyPr>
          <a:lstStyle>
            <a:lvl1pPr algn="r">
              <a:defRPr sz="405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47947" y="5851205"/>
            <a:ext cx="4370039" cy="1584410"/>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E32E79A-4CFF-4B41-8363-CA6797384CE2}" type="datetime1">
              <a:rPr lang="en-US" smtClean="0"/>
              <a:t>10/3/2019</a:t>
            </a:fld>
            <a:endParaRPr lang="en-US" dirty="0"/>
          </a:p>
        </p:txBody>
      </p:sp>
      <p:sp>
        <p:nvSpPr>
          <p:cNvPr id="5" name="Footer Placeholder 4"/>
          <p:cNvSpPr>
            <a:spLocks noGrp="1"/>
          </p:cNvSpPr>
          <p:nvPr>
            <p:ph type="ftr" sz="quarter" idx="11"/>
          </p:nvPr>
        </p:nvSpPr>
        <p:spPr/>
        <p:txBody>
          <a:bodyPr/>
          <a:lstStyle/>
          <a:p>
            <a:r>
              <a:rPr lang="en-US" smtClean="0"/>
              <a:t>ISO CERTIFIED COMAPANY ISO 9001:2015 &amp; ISO 45001:2018</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38307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80533"/>
            <a:ext cx="4760786" cy="4916311"/>
          </a:xfrm>
        </p:spPr>
        <p:txBody>
          <a:bodyPr anchor="ctr">
            <a:normAutofit/>
          </a:bodyPr>
          <a:lstStyle>
            <a:lvl1pPr algn="l">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457200" y="6457245"/>
            <a:ext cx="4760786" cy="2269167"/>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7C76C9-19BC-4CD9-9D6D-78118CA664EF}" type="datetime1">
              <a:rPr lang="en-US" smtClean="0"/>
              <a:t>10/3/2019</a:t>
            </a:fld>
            <a:endParaRPr lang="en-US" dirty="0"/>
          </a:p>
        </p:txBody>
      </p:sp>
      <p:sp>
        <p:nvSpPr>
          <p:cNvPr id="5" name="Footer Placeholder 4"/>
          <p:cNvSpPr>
            <a:spLocks noGrp="1"/>
          </p:cNvSpPr>
          <p:nvPr>
            <p:ph type="ftr" sz="quarter" idx="11"/>
          </p:nvPr>
        </p:nvSpPr>
        <p:spPr/>
        <p:txBody>
          <a:bodyPr/>
          <a:lstStyle/>
          <a:p>
            <a:r>
              <a:rPr lang="en-US" smtClean="0"/>
              <a:t>ISO CERTIFIED COMAPANY ISO 9001:2015 &amp; ISO 45001:2018</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46233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64" y="880533"/>
            <a:ext cx="4554137" cy="4365978"/>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825806" y="5246511"/>
            <a:ext cx="4064853" cy="550333"/>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457199" y="6457245"/>
            <a:ext cx="4760786" cy="2269167"/>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5F7C52-CA1C-42E4-A9B9-2CBDFAA43E9A}" type="datetime1">
              <a:rPr lang="en-US" smtClean="0"/>
              <a:t>10/3/2019</a:t>
            </a:fld>
            <a:endParaRPr lang="en-US" dirty="0"/>
          </a:p>
        </p:txBody>
      </p:sp>
      <p:sp>
        <p:nvSpPr>
          <p:cNvPr id="5" name="Footer Placeholder 4"/>
          <p:cNvSpPr>
            <a:spLocks noGrp="1"/>
          </p:cNvSpPr>
          <p:nvPr>
            <p:ph type="ftr" sz="quarter" idx="11"/>
          </p:nvPr>
        </p:nvSpPr>
        <p:spPr/>
        <p:txBody>
          <a:bodyPr/>
          <a:lstStyle/>
          <a:p>
            <a:r>
              <a:rPr lang="en-US" smtClean="0"/>
              <a:t>ISO CERTIFIED COMAPANY ISO 9001:2015 &amp; ISO 45001:2018</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362034" y="1141657"/>
            <a:ext cx="342989" cy="8446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5060775" y="4169470"/>
            <a:ext cx="342989" cy="8446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05900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457199" y="2790649"/>
            <a:ext cx="4760786" cy="3748998"/>
          </a:xfrm>
        </p:spPr>
        <p:txBody>
          <a:bodyPr anchor="b">
            <a:normAutofit/>
          </a:bodyPr>
          <a:lstStyle>
            <a:lvl1pPr algn="l">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457199" y="6539647"/>
            <a:ext cx="4760786" cy="2186765"/>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E52D77-C140-40A2-81D9-2F6D2FCBCAF5}" type="datetime1">
              <a:rPr lang="en-US" smtClean="0"/>
              <a:t>10/3/2019</a:t>
            </a:fld>
            <a:endParaRPr lang="en-US" dirty="0"/>
          </a:p>
        </p:txBody>
      </p:sp>
      <p:sp>
        <p:nvSpPr>
          <p:cNvPr id="5" name="Footer Placeholder 4"/>
          <p:cNvSpPr>
            <a:spLocks noGrp="1"/>
          </p:cNvSpPr>
          <p:nvPr>
            <p:ph type="ftr" sz="quarter" idx="11"/>
          </p:nvPr>
        </p:nvSpPr>
        <p:spPr/>
        <p:txBody>
          <a:bodyPr/>
          <a:lstStyle/>
          <a:p>
            <a:r>
              <a:rPr lang="en-US" smtClean="0"/>
              <a:t>ISO CERTIFIED COMAPANY ISO 9001:2015 &amp; ISO 45001:2018</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73057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581164" y="880533"/>
            <a:ext cx="4554137" cy="4365978"/>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457198" y="5796844"/>
            <a:ext cx="4760787" cy="742803"/>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457199" y="6539647"/>
            <a:ext cx="4760786" cy="2186765"/>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3F6AF7-0639-4600-AC40-4880D3E2E139}" type="datetime1">
              <a:rPr lang="en-US" smtClean="0"/>
              <a:t>10/3/2019</a:t>
            </a:fld>
            <a:endParaRPr lang="en-US" dirty="0"/>
          </a:p>
        </p:txBody>
      </p:sp>
      <p:sp>
        <p:nvSpPr>
          <p:cNvPr id="5" name="Footer Placeholder 4"/>
          <p:cNvSpPr>
            <a:spLocks noGrp="1"/>
          </p:cNvSpPr>
          <p:nvPr>
            <p:ph type="ftr" sz="quarter" idx="11"/>
          </p:nvPr>
        </p:nvSpPr>
        <p:spPr/>
        <p:txBody>
          <a:bodyPr/>
          <a:lstStyle/>
          <a:p>
            <a:r>
              <a:rPr lang="en-US" smtClean="0"/>
              <a:t>ISO CERTIFIED COMAPANY ISO 9001:2015 &amp; ISO 45001:2018</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362034" y="1141657"/>
            <a:ext cx="342989" cy="8446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5060775" y="4169470"/>
            <a:ext cx="342989" cy="8446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238721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461886" y="880533"/>
            <a:ext cx="4756099" cy="4365978"/>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457198" y="5796844"/>
            <a:ext cx="4760787" cy="742803"/>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457199" y="6539647"/>
            <a:ext cx="4760786" cy="2186765"/>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735C88-B18D-4DE8-8673-71054853BB79}" type="datetime1">
              <a:rPr lang="en-US" smtClean="0"/>
              <a:t>10/3/2019</a:t>
            </a:fld>
            <a:endParaRPr lang="en-US" dirty="0"/>
          </a:p>
        </p:txBody>
      </p:sp>
      <p:sp>
        <p:nvSpPr>
          <p:cNvPr id="5" name="Footer Placeholder 4"/>
          <p:cNvSpPr>
            <a:spLocks noGrp="1"/>
          </p:cNvSpPr>
          <p:nvPr>
            <p:ph type="ftr" sz="quarter" idx="11"/>
          </p:nvPr>
        </p:nvSpPr>
        <p:spPr/>
        <p:txBody>
          <a:bodyPr/>
          <a:lstStyle/>
          <a:p>
            <a:r>
              <a:rPr lang="en-US" smtClean="0"/>
              <a:t>ISO CERTIFIED COMAPANY ISO 9001:2015 &amp; ISO 45001:2018</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762675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4F2BC7B-9823-474C-A7BD-A53A6BEB778B}" type="datetime1">
              <a:rPr lang="en-US" smtClean="0"/>
              <a:t>10/3/2019</a:t>
            </a:fld>
            <a:endParaRPr lang="en-US" dirty="0"/>
          </a:p>
        </p:txBody>
      </p:sp>
      <p:sp>
        <p:nvSpPr>
          <p:cNvPr id="5" name="Footer Placeholder 4"/>
          <p:cNvSpPr>
            <a:spLocks noGrp="1"/>
          </p:cNvSpPr>
          <p:nvPr>
            <p:ph type="ftr" sz="quarter" idx="11"/>
          </p:nvPr>
        </p:nvSpPr>
        <p:spPr/>
        <p:txBody>
          <a:bodyPr/>
          <a:lstStyle/>
          <a:p>
            <a:r>
              <a:rPr lang="en-US" smtClean="0"/>
              <a:t>ISO CERTIFIED COMAPANY ISO 9001:2015 &amp; ISO 45001:2018</a:t>
            </a:r>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2000878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82984" y="880534"/>
            <a:ext cx="734109" cy="7585429"/>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199" y="880534"/>
            <a:ext cx="3896270" cy="75854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628A1B-79ED-45DB-90EB-394B556466DF}" type="datetime1">
              <a:rPr lang="en-US" smtClean="0"/>
              <a:t>10/3/2019</a:t>
            </a:fld>
            <a:endParaRPr lang="en-US" dirty="0"/>
          </a:p>
        </p:txBody>
      </p:sp>
      <p:sp>
        <p:nvSpPr>
          <p:cNvPr id="5" name="Footer Placeholder 4"/>
          <p:cNvSpPr>
            <a:spLocks noGrp="1"/>
          </p:cNvSpPr>
          <p:nvPr>
            <p:ph type="ftr" sz="quarter" idx="11"/>
          </p:nvPr>
        </p:nvSpPr>
        <p:spPr/>
        <p:txBody>
          <a:bodyPr/>
          <a:lstStyle/>
          <a:p>
            <a:r>
              <a:rPr lang="en-US" smtClean="0"/>
              <a:t>ISO CERTIFIED COMAPANY ISO 9001:2015 &amp; ISO 45001:2018</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5360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DCEADF-5198-461C-AACD-FF8EE8B82D2C}" type="datetime1">
              <a:rPr lang="en-US" smtClean="0"/>
              <a:t>10/3/2019</a:t>
            </a:fld>
            <a:endParaRPr lang="en-US" dirty="0"/>
          </a:p>
        </p:txBody>
      </p:sp>
      <p:sp>
        <p:nvSpPr>
          <p:cNvPr id="5" name="Footer Placeholder 4"/>
          <p:cNvSpPr>
            <a:spLocks noGrp="1"/>
          </p:cNvSpPr>
          <p:nvPr>
            <p:ph type="ftr" sz="quarter" idx="11"/>
          </p:nvPr>
        </p:nvSpPr>
        <p:spPr/>
        <p:txBody>
          <a:bodyPr/>
          <a:lstStyle/>
          <a:p>
            <a:r>
              <a:rPr lang="en-US" smtClean="0"/>
              <a:t>ISO CERTIFIED COMAPANY ISO 9001:2015 &amp; ISO 45001:2018</a:t>
            </a:r>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365709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199" y="3901254"/>
            <a:ext cx="4760786" cy="2638395"/>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457199" y="6539647"/>
            <a:ext cx="4760786" cy="12428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5CDEF3-0962-4B9A-A927-5B4298579C37}" type="datetime1">
              <a:rPr lang="en-US" smtClean="0"/>
              <a:t>10/3/2019</a:t>
            </a:fld>
            <a:endParaRPr lang="en-US" dirty="0"/>
          </a:p>
        </p:txBody>
      </p:sp>
      <p:sp>
        <p:nvSpPr>
          <p:cNvPr id="5" name="Footer Placeholder 4"/>
          <p:cNvSpPr>
            <a:spLocks noGrp="1"/>
          </p:cNvSpPr>
          <p:nvPr>
            <p:ph type="ftr" sz="quarter" idx="11"/>
          </p:nvPr>
        </p:nvSpPr>
        <p:spPr/>
        <p:txBody>
          <a:bodyPr/>
          <a:lstStyle/>
          <a:p>
            <a:r>
              <a:rPr lang="en-US" smtClean="0"/>
              <a:t>ISO CERTIFIED COMAPANY ISO 9001:2015 &amp; ISO 45001:2018</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95312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80533"/>
            <a:ext cx="4760786" cy="190782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3120851"/>
            <a:ext cx="2316082" cy="5605560"/>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2901903" y="3120853"/>
            <a:ext cx="2316083" cy="5605561"/>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2144A00-4D74-48BC-BA6E-5F735621DC3D}" type="datetime1">
              <a:rPr lang="en-US" smtClean="0"/>
              <a:t>10/3/2019</a:t>
            </a:fld>
            <a:endParaRPr lang="en-US" dirty="0"/>
          </a:p>
        </p:txBody>
      </p:sp>
      <p:sp>
        <p:nvSpPr>
          <p:cNvPr id="6" name="Footer Placeholder 5"/>
          <p:cNvSpPr>
            <a:spLocks noGrp="1"/>
          </p:cNvSpPr>
          <p:nvPr>
            <p:ph type="ftr" sz="quarter" idx="11"/>
          </p:nvPr>
        </p:nvSpPr>
        <p:spPr/>
        <p:txBody>
          <a:bodyPr/>
          <a:lstStyle/>
          <a:p>
            <a:r>
              <a:rPr lang="en-US" smtClean="0"/>
              <a:t>ISO CERTIFIED COMAPANY ISO 9001:2015 &amp; ISO 45001:2018</a:t>
            </a:r>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489209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880533"/>
            <a:ext cx="4760785" cy="1907822"/>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199" y="3121420"/>
            <a:ext cx="2318004" cy="832378"/>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199" y="3953801"/>
            <a:ext cx="2318004" cy="477261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2899980" y="3121420"/>
            <a:ext cx="2318004" cy="832378"/>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2899980" y="3953801"/>
            <a:ext cx="2318004" cy="477261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147E75D-803D-4404-A873-2A72EECD0E56}" type="datetime1">
              <a:rPr lang="en-US" smtClean="0"/>
              <a:t>10/3/2019</a:t>
            </a:fld>
            <a:endParaRPr lang="en-US" dirty="0"/>
          </a:p>
        </p:txBody>
      </p:sp>
      <p:sp>
        <p:nvSpPr>
          <p:cNvPr id="8" name="Footer Placeholder 7"/>
          <p:cNvSpPr>
            <a:spLocks noGrp="1"/>
          </p:cNvSpPr>
          <p:nvPr>
            <p:ph type="ftr" sz="quarter" idx="11"/>
          </p:nvPr>
        </p:nvSpPr>
        <p:spPr/>
        <p:txBody>
          <a:bodyPr/>
          <a:lstStyle/>
          <a:p>
            <a:r>
              <a:rPr lang="en-US" smtClean="0"/>
              <a:t>ISO CERTIFIED COMAPANY ISO 9001:2015 &amp; ISO 45001:2018</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76947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199" y="880533"/>
            <a:ext cx="4760786" cy="1907822"/>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4844931-E6F8-4443-81A0-65D7B8560C2D}" type="datetime1">
              <a:rPr lang="en-US" smtClean="0"/>
              <a:t>10/3/2019</a:t>
            </a:fld>
            <a:endParaRPr lang="en-US" dirty="0"/>
          </a:p>
        </p:txBody>
      </p:sp>
      <p:sp>
        <p:nvSpPr>
          <p:cNvPr id="4" name="Footer Placeholder 3"/>
          <p:cNvSpPr>
            <a:spLocks noGrp="1"/>
          </p:cNvSpPr>
          <p:nvPr>
            <p:ph type="ftr" sz="quarter" idx="11"/>
          </p:nvPr>
        </p:nvSpPr>
        <p:spPr/>
        <p:txBody>
          <a:bodyPr/>
          <a:lstStyle/>
          <a:p>
            <a:r>
              <a:rPr lang="en-US" smtClean="0"/>
              <a:t>ISO CERTIFIED COMAPANY ISO 9001:2015 &amp; ISO 45001:2018</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18030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9610CB-76F6-4C68-839C-123673C0C2F0}" type="datetime1">
              <a:rPr lang="en-US" smtClean="0"/>
              <a:t>10/3/2019</a:t>
            </a:fld>
            <a:endParaRPr lang="en-US" dirty="0"/>
          </a:p>
        </p:txBody>
      </p:sp>
      <p:sp>
        <p:nvSpPr>
          <p:cNvPr id="3" name="Footer Placeholder 2"/>
          <p:cNvSpPr>
            <a:spLocks noGrp="1"/>
          </p:cNvSpPr>
          <p:nvPr>
            <p:ph type="ftr" sz="quarter" idx="11"/>
          </p:nvPr>
        </p:nvSpPr>
        <p:spPr/>
        <p:txBody>
          <a:bodyPr/>
          <a:lstStyle/>
          <a:p>
            <a:r>
              <a:rPr lang="en-US" smtClean="0"/>
              <a:t>ISO CERTIFIED COMAPANY ISO 9001:2015 &amp; ISO 45001:2018</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58250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2164650"/>
            <a:ext cx="2092637" cy="1846673"/>
          </a:xfrm>
        </p:spPr>
        <p:txBody>
          <a:bodyPr anchor="b">
            <a:normAutofit/>
          </a:bodyPr>
          <a:lstStyle>
            <a:lvl1pPr>
              <a:defRPr sz="1500"/>
            </a:lvl1pPr>
          </a:lstStyle>
          <a:p>
            <a:r>
              <a:rPr lang="en-US" smtClean="0"/>
              <a:t>Click to edit Master title style</a:t>
            </a:r>
            <a:endParaRPr lang="en-US" dirty="0"/>
          </a:p>
        </p:txBody>
      </p:sp>
      <p:sp>
        <p:nvSpPr>
          <p:cNvPr id="3" name="Content Placeholder 2"/>
          <p:cNvSpPr>
            <a:spLocks noGrp="1"/>
          </p:cNvSpPr>
          <p:nvPr>
            <p:ph idx="1"/>
          </p:nvPr>
        </p:nvSpPr>
        <p:spPr>
          <a:xfrm>
            <a:off x="2678456" y="743781"/>
            <a:ext cx="2539528" cy="798263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199" y="4011323"/>
            <a:ext cx="2092637" cy="3733093"/>
          </a:xfrm>
        </p:spPr>
        <p:txBody>
          <a:bodyPr>
            <a:normAutofit/>
          </a:bodyPr>
          <a:lstStyle>
            <a:lvl1pPr marL="0" indent="0">
              <a:buNone/>
              <a:defRPr sz="105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4AE18F-5E3E-4DCB-84AD-C170D10ED37C}" type="datetime1">
              <a:rPr lang="en-US" smtClean="0"/>
              <a:t>10/3/2019</a:t>
            </a:fld>
            <a:endParaRPr lang="en-US" dirty="0"/>
          </a:p>
        </p:txBody>
      </p:sp>
      <p:sp>
        <p:nvSpPr>
          <p:cNvPr id="6" name="Footer Placeholder 5"/>
          <p:cNvSpPr>
            <a:spLocks noGrp="1"/>
          </p:cNvSpPr>
          <p:nvPr>
            <p:ph type="ftr" sz="quarter" idx="11"/>
          </p:nvPr>
        </p:nvSpPr>
        <p:spPr/>
        <p:txBody>
          <a:bodyPr/>
          <a:lstStyle/>
          <a:p>
            <a:r>
              <a:rPr lang="en-US" smtClean="0"/>
              <a:t>ISO CERTIFIED COMAPANY ISO 9001:2015 &amp; ISO 45001:2018</a:t>
            </a:r>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754481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6934200"/>
            <a:ext cx="4760786" cy="818622"/>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57199" y="880533"/>
            <a:ext cx="4760786" cy="5554926"/>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199" y="7752822"/>
            <a:ext cx="4760786" cy="973590"/>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7F2B6B-A143-4D12-9475-6DD0C89C4C4E}" type="datetime1">
              <a:rPr lang="en-US" smtClean="0"/>
              <a:t>10/3/2019</a:t>
            </a:fld>
            <a:endParaRPr lang="en-US" dirty="0"/>
          </a:p>
        </p:txBody>
      </p:sp>
      <p:sp>
        <p:nvSpPr>
          <p:cNvPr id="6" name="Footer Placeholder 5"/>
          <p:cNvSpPr>
            <a:spLocks noGrp="1"/>
          </p:cNvSpPr>
          <p:nvPr>
            <p:ph type="ftr" sz="quarter" idx="11"/>
          </p:nvPr>
        </p:nvSpPr>
        <p:spPr/>
        <p:txBody>
          <a:bodyPr/>
          <a:lstStyle/>
          <a:p>
            <a:r>
              <a:rPr lang="en-US" smtClean="0"/>
              <a:t>ISO CERTIFIED COMAPANY ISO 9001:2015 &amp; ISO 45001:2018</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30042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microsoft.com/office/2007/relationships/hdphoto" Target="../media/hdphoto1.wdp"/><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alphaModFix amt="15000"/>
            <a:lum/>
            <a:extLst>
              <a:ext uri="{BEBA8EAE-BF5A-486C-A8C5-ECC9F3942E4B}">
                <a14:imgProps xmlns:a14="http://schemas.microsoft.com/office/drawing/2010/main">
                  <a14:imgLayer r:embed="rId19">
                    <a14:imgEffect>
                      <a14:sharpenSoften amount="43000"/>
                    </a14:imgEffect>
                  </a14:imgLayer>
                </a14:imgProps>
              </a:ext>
            </a:extLst>
          </a:blip>
          <a:srcRect/>
          <a:tile tx="-381000" ty="-381000" sx="100000" sy="100000" flip="none" algn="ctr"/>
        </a:blipFill>
        <a:effectLst/>
      </p:bgPr>
    </p:bg>
    <p:spTree>
      <p:nvGrpSpPr>
        <p:cNvPr id="1" name=""/>
        <p:cNvGrpSpPr/>
        <p:nvPr/>
      </p:nvGrpSpPr>
      <p:grpSpPr>
        <a:xfrm>
          <a:off x="0" y="0"/>
          <a:ext cx="0" cy="0"/>
          <a:chOff x="0" y="0"/>
          <a:chExt cx="0" cy="0"/>
        </a:xfrm>
      </p:grpSpPr>
      <p:grpSp>
        <p:nvGrpSpPr>
          <p:cNvPr id="17" name="Group 16"/>
          <p:cNvGrpSpPr/>
          <p:nvPr/>
        </p:nvGrpSpPr>
        <p:grpSpPr>
          <a:xfrm>
            <a:off x="-6350" y="-12231"/>
            <a:ext cx="6878488" cy="9930462"/>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457200" y="880533"/>
            <a:ext cx="4760785" cy="190782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199" y="3120853"/>
            <a:ext cx="4760786" cy="560556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053944" y="8726414"/>
            <a:ext cx="513099" cy="527403"/>
          </a:xfrm>
          <a:prstGeom prst="rect">
            <a:avLst/>
          </a:prstGeom>
        </p:spPr>
        <p:txBody>
          <a:bodyPr vert="horz" lIns="91440" tIns="45720" rIns="91440" bIns="45720" rtlCol="0" anchor="ctr"/>
          <a:lstStyle>
            <a:lvl1pPr algn="r">
              <a:defRPr sz="675">
                <a:solidFill>
                  <a:schemeClr val="tx1">
                    <a:tint val="75000"/>
                  </a:schemeClr>
                </a:solidFill>
              </a:defRPr>
            </a:lvl1pPr>
          </a:lstStyle>
          <a:p>
            <a:fld id="{DD91A603-C5FE-44F9-9D55-548211BADD45}" type="datetime1">
              <a:rPr lang="en-US" smtClean="0"/>
              <a:t>10/3/2019</a:t>
            </a:fld>
            <a:endParaRPr lang="en-US" dirty="0"/>
          </a:p>
        </p:txBody>
      </p:sp>
      <p:sp>
        <p:nvSpPr>
          <p:cNvPr id="5" name="Footer Placeholder 4"/>
          <p:cNvSpPr>
            <a:spLocks noGrp="1"/>
          </p:cNvSpPr>
          <p:nvPr>
            <p:ph type="ftr" sz="quarter" idx="3"/>
          </p:nvPr>
        </p:nvSpPr>
        <p:spPr>
          <a:xfrm>
            <a:off x="457200" y="8726414"/>
            <a:ext cx="3467230" cy="527403"/>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smtClean="0"/>
              <a:t>ISO CERTIFIED COMAPANY ISO 9001:2015 &amp; ISO 45001:2018</a:t>
            </a:r>
            <a:endParaRPr lang="en-US" dirty="0"/>
          </a:p>
        </p:txBody>
      </p:sp>
      <p:sp>
        <p:nvSpPr>
          <p:cNvPr id="6" name="Slide Number Placeholder 5"/>
          <p:cNvSpPr>
            <a:spLocks noGrp="1"/>
          </p:cNvSpPr>
          <p:nvPr>
            <p:ph type="sldNum" sz="quarter" idx="4"/>
          </p:nvPr>
        </p:nvSpPr>
        <p:spPr>
          <a:xfrm>
            <a:off x="4833507" y="8726414"/>
            <a:ext cx="384479" cy="527403"/>
          </a:xfrm>
          <a:prstGeom prst="rect">
            <a:avLst/>
          </a:prstGeom>
        </p:spPr>
        <p:txBody>
          <a:bodyPr vert="horz" lIns="91440" tIns="45720" rIns="91440" bIns="45720" rtlCol="0" anchor="ctr"/>
          <a:lstStyle>
            <a:lvl1pPr algn="r">
              <a:defRPr sz="675">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8306679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Lst>
  <p:hf sldNum="0" hdr="0" ftr="0" dt="0"/>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jpeg"/><Relationship Id="rId12" Type="http://schemas.openxmlformats.org/officeDocument/2006/relationships/image" Target="../media/image20.png"/><Relationship Id="rId2" Type="http://schemas.openxmlformats.org/officeDocument/2006/relationships/image" Target="../media/image10.jpeg"/><Relationship Id="rId1" Type="http://schemas.openxmlformats.org/officeDocument/2006/relationships/slideLayout" Target="../slideLayouts/slideLayout4.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jpeg"/></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png"/><Relationship Id="rId3" Type="http://schemas.openxmlformats.org/officeDocument/2006/relationships/image" Target="../media/image31.png"/><Relationship Id="rId7" Type="http://schemas.openxmlformats.org/officeDocument/2006/relationships/image" Target="../media/image35.gif"/><Relationship Id="rId12" Type="http://schemas.openxmlformats.org/officeDocument/2006/relationships/image" Target="../media/image40.png"/><Relationship Id="rId2" Type="http://schemas.openxmlformats.org/officeDocument/2006/relationships/image" Target="../media/image30.png"/><Relationship Id="rId1" Type="http://schemas.openxmlformats.org/officeDocument/2006/relationships/slideLayout" Target="../slideLayouts/slideLayout4.xml"/><Relationship Id="rId6" Type="http://schemas.openxmlformats.org/officeDocument/2006/relationships/image" Target="../media/image34.png"/><Relationship Id="rId11" Type="http://schemas.openxmlformats.org/officeDocument/2006/relationships/image" Target="../media/image39.jpeg"/><Relationship Id="rId5" Type="http://schemas.openxmlformats.org/officeDocument/2006/relationships/image" Target="../media/image33.png"/><Relationship Id="rId15" Type="http://schemas.openxmlformats.org/officeDocument/2006/relationships/image" Target="../media/image42.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4502" y="6261732"/>
            <a:ext cx="5143500" cy="939827"/>
          </a:xfrm>
          <a:effectLst>
            <a:outerShdw blurRad="50800" dist="38100" dir="8100000" algn="tr" rotWithShape="0">
              <a:prstClr val="black">
                <a:alpha val="40000"/>
              </a:prstClr>
            </a:outerShdw>
          </a:effectLst>
        </p:spPr>
        <p:txBody>
          <a:bodyPr>
            <a:normAutofit/>
          </a:bodyPr>
          <a:lstStyle/>
          <a:p>
            <a:r>
              <a:rPr lang="en-US" sz="2800" b="1" dirty="0">
                <a:solidFill>
                  <a:schemeClr val="accent2">
                    <a:lumMod val="75000"/>
                  </a:schemeClr>
                </a:solidFill>
              </a:rPr>
              <a:t>COMPANY</a:t>
            </a:r>
            <a:r>
              <a:rPr lang="en-US" sz="2800" dirty="0"/>
              <a:t> </a:t>
            </a:r>
            <a:r>
              <a:rPr lang="en-US" sz="2800" b="1" dirty="0" smtClean="0">
                <a:solidFill>
                  <a:schemeClr val="accent1">
                    <a:lumMod val="25000"/>
                  </a:schemeClr>
                </a:solidFill>
              </a:rPr>
              <a:t>PROFILE</a:t>
            </a:r>
            <a:endParaRPr lang="en-US" sz="2800" b="1" dirty="0">
              <a:solidFill>
                <a:schemeClr val="accent1">
                  <a:lumMod val="25000"/>
                </a:schemeClr>
              </a:solidFill>
            </a:endParaRPr>
          </a:p>
        </p:txBody>
      </p:sp>
      <p:sp>
        <p:nvSpPr>
          <p:cNvPr id="6" name="Rectangle 5"/>
          <p:cNvSpPr/>
          <p:nvPr/>
        </p:nvSpPr>
        <p:spPr>
          <a:xfrm flipH="1">
            <a:off x="1969290" y="6695825"/>
            <a:ext cx="53091" cy="428038"/>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26" name="Picture 2" descr="Image result for Buildings qatar png transpar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502" y="2169937"/>
            <a:ext cx="6140222" cy="3367265"/>
          </a:xfrm>
          <a:prstGeom prst="roundRect">
            <a:avLst>
              <a:gd name="adj" fmla="val 16667"/>
            </a:avLst>
          </a:prstGeom>
          <a:ln>
            <a:noFill/>
          </a:ln>
          <a:effectLst>
            <a:glow rad="101600">
              <a:schemeClr val="accent1">
                <a:lumMod val="75000"/>
                <a:alpha val="6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a:xfrm>
            <a:off x="288828" y="9396920"/>
            <a:ext cx="6140221" cy="365334"/>
          </a:xfrm>
          <a:prstGeom prst="rect">
            <a:avLst/>
          </a:prstGeom>
          <a:effectLst>
            <a:outerShdw blurRad="50800" dist="38100" dir="8100000" algn="tr" rotWithShape="0">
              <a:prstClr val="black">
                <a:alpha val="40000"/>
              </a:prstClr>
            </a:outerShdw>
          </a:effectLst>
        </p:spPr>
        <p:txBody>
          <a:bodyPr vert="horz" lIns="91440" tIns="45720" rIns="91440" bIns="45720" rtlCol="0" anchor="b">
            <a:normAutofit fontScale="97500"/>
          </a:bodyPr>
          <a:lstStyle>
            <a:lvl1pPr algn="r" defTabSz="342900" rtl="0" eaLnBrk="1" latinLnBrk="0" hangingPunct="1">
              <a:spcBef>
                <a:spcPct val="0"/>
              </a:spcBef>
              <a:buNone/>
              <a:defRPr sz="405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b="1" dirty="0" smtClean="0">
                <a:solidFill>
                  <a:schemeClr val="accent1">
                    <a:lumMod val="25000"/>
                  </a:schemeClr>
                </a:solidFill>
              </a:rPr>
              <a:t>ISO CERTIFIED COMAPANY ISO 9001:2015 &amp; ISO 45001:2018</a:t>
            </a:r>
            <a:endParaRPr lang="en-US" sz="1600" b="1" dirty="0">
              <a:solidFill>
                <a:schemeClr val="accent1">
                  <a:lumMod val="25000"/>
                </a:schemeClr>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3505" y="762647"/>
            <a:ext cx="1293993" cy="115310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95835" y="2063727"/>
            <a:ext cx="3083548" cy="562638"/>
          </a:xfrm>
          <a:prstGeom prst="rect">
            <a:avLst/>
          </a:prstGeom>
        </p:spPr>
      </p:pic>
    </p:spTree>
    <p:extLst>
      <p:ext uri="{BB962C8B-B14F-4D97-AF65-F5344CB8AC3E}">
        <p14:creationId xmlns:p14="http://schemas.microsoft.com/office/powerpoint/2010/main" val="46758110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p:tgtEl>
                                          <p:spTgt spid="6"/>
                                        </p:tgtEl>
                                        <p:attrNameLst>
                                          <p:attrName>ppt_y</p:attrName>
                                        </p:attrNameLst>
                                      </p:cBhvr>
                                      <p:tavLst>
                                        <p:tav tm="0">
                                          <p:val>
                                            <p:strVal val="#ppt_y+#ppt_h*1.125000"/>
                                          </p:val>
                                        </p:tav>
                                        <p:tav tm="100000">
                                          <p:val>
                                            <p:strVal val="#ppt_y"/>
                                          </p:val>
                                        </p:tav>
                                      </p:tavLst>
                                    </p:anim>
                                    <p:animEffect transition="in" filter="wipe(up)">
                                      <p:cBhvr>
                                        <p:cTn id="8" dur="1000"/>
                                        <p:tgtEl>
                                          <p:spTgt spid="6"/>
                                        </p:tgtEl>
                                      </p:cBhvr>
                                    </p:animEffect>
                                  </p:childTnLst>
                                </p:cTn>
                              </p:par>
                            </p:childTnLst>
                          </p:cTn>
                        </p:par>
                        <p:par>
                          <p:cTn id="9" fill="hold">
                            <p:stCondLst>
                              <p:cond delay="1000"/>
                            </p:stCondLst>
                            <p:childTnLst>
                              <p:par>
                                <p:cTn id="10" presetID="1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p:tgtEl>
                                          <p:spTgt spid="2"/>
                                        </p:tgtEl>
                                        <p:attrNameLst>
                                          <p:attrName>ppt_y</p:attrName>
                                        </p:attrNameLst>
                                      </p:cBhvr>
                                      <p:tavLst>
                                        <p:tav tm="0">
                                          <p:val>
                                            <p:strVal val="#ppt_y+#ppt_h*1.125000"/>
                                          </p:val>
                                        </p:tav>
                                        <p:tav tm="100000">
                                          <p:val>
                                            <p:strVal val="#ppt_y"/>
                                          </p:val>
                                        </p:tav>
                                      </p:tavLst>
                                    </p:anim>
                                    <p:animEffect transition="in" filter="wipe(up)">
                                      <p:cBhvr>
                                        <p:cTn id="13" dur="1000"/>
                                        <p:tgtEl>
                                          <p:spTgt spid="2"/>
                                        </p:tgtEl>
                                      </p:cBhvr>
                                    </p:animEffect>
                                  </p:childTnLst>
                                </p:cTn>
                              </p:par>
                            </p:childTnLst>
                          </p:cTn>
                        </p:par>
                        <p:par>
                          <p:cTn id="14" fill="hold">
                            <p:stCondLst>
                              <p:cond delay="2000"/>
                            </p:stCondLst>
                            <p:childTnLst>
                              <p:par>
                                <p:cTn id="15" presetID="12" presetClass="entr" presetSubtype="4"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p:tgtEl>
                                          <p:spTgt spid="10"/>
                                        </p:tgtEl>
                                        <p:attrNameLst>
                                          <p:attrName>ppt_y</p:attrName>
                                        </p:attrNameLst>
                                      </p:cBhvr>
                                      <p:tavLst>
                                        <p:tav tm="0">
                                          <p:val>
                                            <p:strVal val="#ppt_y+#ppt_h*1.125000"/>
                                          </p:val>
                                        </p:tav>
                                        <p:tav tm="100000">
                                          <p:val>
                                            <p:strVal val="#ppt_y"/>
                                          </p:val>
                                        </p:tav>
                                      </p:tavLst>
                                    </p:anim>
                                    <p:animEffect transition="in" filter="wipe(up)">
                                      <p:cBhvr>
                                        <p:cTn id="1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90576" y="889001"/>
            <a:ext cx="5915025" cy="906964"/>
          </a:xfrm>
          <a:effectLst>
            <a:outerShdw blurRad="50800" dist="38100" dir="8100000" algn="tr" rotWithShape="0">
              <a:prstClr val="black">
                <a:alpha val="40000"/>
              </a:prstClr>
            </a:outerShdw>
          </a:effectLst>
        </p:spPr>
        <p:txBody>
          <a:bodyPr/>
          <a:lstStyle/>
          <a:p>
            <a:r>
              <a:rPr lang="en-US" b="1" dirty="0" smtClean="0">
                <a:solidFill>
                  <a:schemeClr val="accent2">
                    <a:lumMod val="75000"/>
                  </a:schemeClr>
                </a:solidFill>
              </a:rPr>
              <a:t>WHO</a:t>
            </a:r>
            <a:r>
              <a:rPr lang="en-US" dirty="0" smtClean="0"/>
              <a:t> </a:t>
            </a:r>
            <a:r>
              <a:rPr lang="en-US" b="1" dirty="0" smtClean="0">
                <a:solidFill>
                  <a:schemeClr val="accent1">
                    <a:lumMod val="25000"/>
                  </a:schemeClr>
                </a:solidFill>
              </a:rPr>
              <a:t>WE</a:t>
            </a:r>
            <a:r>
              <a:rPr lang="en-US" dirty="0" smtClean="0">
                <a:solidFill>
                  <a:schemeClr val="accent2">
                    <a:lumMod val="75000"/>
                  </a:schemeClr>
                </a:solidFill>
              </a:rPr>
              <a:t> </a:t>
            </a:r>
            <a:r>
              <a:rPr lang="en-US" b="1" dirty="0" smtClean="0">
                <a:solidFill>
                  <a:schemeClr val="accent2">
                    <a:lumMod val="75000"/>
                  </a:schemeClr>
                </a:solidFill>
              </a:rPr>
              <a:t>ARE</a:t>
            </a:r>
            <a:endParaRPr lang="en-US" b="1" dirty="0">
              <a:solidFill>
                <a:schemeClr val="accent2">
                  <a:lumMod val="75000"/>
                </a:schemeClr>
              </a:solidFill>
            </a:endParaRPr>
          </a:p>
        </p:txBody>
      </p:sp>
      <p:sp>
        <p:nvSpPr>
          <p:cNvPr id="10" name="Content Placeholder 2"/>
          <p:cNvSpPr txBox="1">
            <a:spLocks/>
          </p:cNvSpPr>
          <p:nvPr/>
        </p:nvSpPr>
        <p:spPr>
          <a:xfrm>
            <a:off x="596329" y="1549537"/>
            <a:ext cx="6096000" cy="266173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200" kern="1200">
                <a:solidFill>
                  <a:srgbClr val="5F6063"/>
                </a:solidFill>
                <a:latin typeface="Avenir Book"/>
                <a:ea typeface="+mn-ea"/>
                <a:cs typeface="Avenir Book"/>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rgbClr val="5F6063"/>
                </a:solidFill>
                <a:latin typeface="Avenir Book"/>
                <a:ea typeface="+mn-ea"/>
                <a:cs typeface="Avenir Book"/>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5F6063"/>
                </a:solidFill>
                <a:latin typeface="Avenir Book"/>
                <a:ea typeface="+mn-ea"/>
                <a:cs typeface="Avenir Book"/>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rgbClr val="5F6063"/>
                </a:solidFill>
                <a:latin typeface="Avenir Book"/>
                <a:ea typeface="+mn-ea"/>
                <a:cs typeface="Avenir Book"/>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rgbClr val="5F6063"/>
                </a:solidFill>
                <a:latin typeface="Avenir Book"/>
                <a:ea typeface="+mn-ea"/>
                <a:cs typeface="Avenir Book"/>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buNone/>
            </a:pPr>
            <a:r>
              <a:rPr lang="en-GB" sz="1200" b="1" dirty="0" smtClean="0">
                <a:solidFill>
                  <a:srgbClr val="0B56A5"/>
                </a:solidFill>
                <a:latin typeface="Calibri" panose="020F0502020204030204" pitchFamily="34" charset="0"/>
                <a:ea typeface="+mj-ea"/>
                <a:cs typeface="Calibri" panose="020F0502020204030204" pitchFamily="34" charset="0"/>
              </a:rPr>
              <a:t>Alies </a:t>
            </a:r>
            <a:r>
              <a:rPr lang="en-GB" sz="1200" b="1" dirty="0">
                <a:solidFill>
                  <a:srgbClr val="0B56A5"/>
                </a:solidFill>
                <a:latin typeface="Calibri" panose="020F0502020204030204" pitchFamily="34" charset="0"/>
                <a:ea typeface="+mj-ea"/>
                <a:cs typeface="Calibri" panose="020F0502020204030204" pitchFamily="34" charset="0"/>
              </a:rPr>
              <a:t>Automation Company </a:t>
            </a:r>
            <a:r>
              <a:rPr lang="en-GB" sz="1200" b="1" dirty="0" smtClean="0">
                <a:solidFill>
                  <a:srgbClr val="0B56A5"/>
                </a:solidFill>
                <a:latin typeface="Calibri" panose="020F0502020204030204" pitchFamily="34" charset="0"/>
                <a:ea typeface="+mj-ea"/>
                <a:cs typeface="Calibri" panose="020F0502020204030204" pitchFamily="34" charset="0"/>
              </a:rPr>
              <a:t>W.L.L</a:t>
            </a:r>
            <a:r>
              <a:rPr lang="en-GB" sz="1200" dirty="0" smtClean="0">
                <a:latin typeface="Calibri" panose="020F0502020204030204" pitchFamily="34" charset="0"/>
                <a:cs typeface="Calibri" panose="020F0502020204030204" pitchFamily="34" charset="0"/>
              </a:rPr>
              <a:t> </a:t>
            </a:r>
            <a:r>
              <a:rPr lang="en-GB" sz="1200" dirty="0">
                <a:latin typeface="Calibri" panose="020F0502020204030204" pitchFamily="34" charset="0"/>
                <a:cs typeface="Calibri" panose="020F0502020204030204" pitchFamily="34" charset="0"/>
              </a:rPr>
              <a:t>is a unique system integrator and turnkey contractor offering out-of-the-box solutions </a:t>
            </a:r>
            <a:r>
              <a:rPr lang="en-GB" sz="1200" dirty="0" smtClean="0">
                <a:latin typeface="Calibri" panose="020F0502020204030204" pitchFamily="34" charset="0"/>
                <a:cs typeface="Calibri" panose="020F0502020204030204" pitchFamily="34" charset="0"/>
              </a:rPr>
              <a:t>in the building automation industry.</a:t>
            </a:r>
            <a:endParaRPr lang="en-GB" sz="1200" dirty="0">
              <a:latin typeface="Calibri" panose="020F0502020204030204" pitchFamily="34" charset="0"/>
              <a:cs typeface="Calibri" panose="020F0502020204030204" pitchFamily="34" charset="0"/>
            </a:endParaRPr>
          </a:p>
          <a:p>
            <a:pPr marL="0" indent="0" algn="just">
              <a:lnSpc>
                <a:spcPct val="120000"/>
              </a:lnSpc>
              <a:buNone/>
            </a:pPr>
            <a:r>
              <a:rPr lang="en-US" sz="1200" dirty="0">
                <a:latin typeface="Calibri" panose="020F0502020204030204" pitchFamily="34" charset="0"/>
                <a:cs typeface="Calibri" panose="020F0502020204030204" pitchFamily="34" charset="0"/>
              </a:rPr>
              <a:t>We</a:t>
            </a:r>
            <a:r>
              <a:rPr lang="en-US" sz="1200" b="1" dirty="0" smtClean="0">
                <a:solidFill>
                  <a:srgbClr val="0B56A5"/>
                </a:solidFill>
                <a:latin typeface="Calibri" panose="020F0502020204030204" pitchFamily="34" charset="0"/>
                <a:ea typeface="+mj-ea"/>
                <a:cs typeface="Calibri" panose="020F0502020204030204" pitchFamily="34" charset="0"/>
              </a:rPr>
              <a:t> </a:t>
            </a:r>
            <a:r>
              <a:rPr lang="en-US" sz="1200" dirty="0" smtClean="0">
                <a:latin typeface="Calibri" panose="020F0502020204030204" pitchFamily="34" charset="0"/>
                <a:cs typeface="Calibri" panose="020F0502020204030204" pitchFamily="34" charset="0"/>
              </a:rPr>
              <a:t>are established </a:t>
            </a:r>
            <a:r>
              <a:rPr lang="en-US" sz="1200" dirty="0">
                <a:latin typeface="Calibri" panose="020F0502020204030204" pitchFamily="34" charset="0"/>
                <a:cs typeface="Calibri" panose="020F0502020204030204" pitchFamily="34" charset="0"/>
              </a:rPr>
              <a:t>to provide quality service to the customers who are looking for </a:t>
            </a:r>
            <a:r>
              <a:rPr lang="en-US" sz="1200" dirty="0" smtClean="0">
                <a:latin typeface="Calibri" panose="020F0502020204030204" pitchFamily="34" charset="0"/>
                <a:cs typeface="Calibri" panose="020F0502020204030204" pitchFamily="34" charset="0"/>
              </a:rPr>
              <a:t>un-interrupted </a:t>
            </a:r>
            <a:r>
              <a:rPr lang="en-US" sz="1200" dirty="0">
                <a:latin typeface="Calibri" panose="020F0502020204030204" pitchFamily="34" charset="0"/>
                <a:cs typeface="Calibri" panose="020F0502020204030204" pitchFamily="34" charset="0"/>
              </a:rPr>
              <a:t>supply. </a:t>
            </a:r>
            <a:r>
              <a:rPr lang="en-US" sz="1200" dirty="0" smtClean="0">
                <a:latin typeface="Calibri" panose="020F0502020204030204" pitchFamily="34" charset="0"/>
                <a:cs typeface="Calibri" panose="020F0502020204030204" pitchFamily="34" charset="0"/>
              </a:rPr>
              <a:t>We has </a:t>
            </a:r>
            <a:r>
              <a:rPr lang="en-US" sz="1200" dirty="0">
                <a:latin typeface="Calibri" panose="020F0502020204030204" pitchFamily="34" charset="0"/>
                <a:cs typeface="Calibri" panose="020F0502020204030204" pitchFamily="34" charset="0"/>
              </a:rPr>
              <a:t>vast expertise and in-depth knowledge of the market in this region and can cater to any potential customers according to their </a:t>
            </a:r>
            <a:r>
              <a:rPr lang="en-US" sz="1200" dirty="0" smtClean="0">
                <a:latin typeface="Calibri" panose="020F0502020204030204" pitchFamily="34" charset="0"/>
                <a:cs typeface="Calibri" panose="020F0502020204030204" pitchFamily="34" charset="0"/>
              </a:rPr>
              <a:t>requirements.</a:t>
            </a:r>
            <a:endParaRPr lang="en-US" sz="1200" dirty="0">
              <a:latin typeface="Calibri" panose="020F0502020204030204" pitchFamily="34" charset="0"/>
              <a:cs typeface="Calibri" panose="020F0502020204030204" pitchFamily="34" charset="0"/>
            </a:endParaRPr>
          </a:p>
          <a:p>
            <a:pPr marL="0" indent="0" algn="just">
              <a:lnSpc>
                <a:spcPct val="120000"/>
              </a:lnSpc>
              <a:buNone/>
            </a:pPr>
            <a:r>
              <a:rPr lang="en-US" sz="1200" dirty="0">
                <a:latin typeface="Calibri" panose="020F0502020204030204" pitchFamily="34" charset="0"/>
                <a:cs typeface="Calibri" panose="020F0502020204030204" pitchFamily="34" charset="0"/>
              </a:rPr>
              <a:t>We wish to take this opportunity to inform you that with our continued process improvement, </a:t>
            </a:r>
            <a:r>
              <a:rPr lang="en-US" sz="1200" dirty="0" smtClean="0">
                <a:latin typeface="Calibri" panose="020F0502020204030204" pitchFamily="34" charset="0"/>
                <a:cs typeface="Calibri" panose="020F0502020204030204" pitchFamily="34" charset="0"/>
              </a:rPr>
              <a:t>and offer </a:t>
            </a:r>
            <a:r>
              <a:rPr lang="en-US" sz="1200" dirty="0">
                <a:latin typeface="Calibri" panose="020F0502020204030204" pitchFamily="34" charset="0"/>
                <a:cs typeface="Calibri" panose="020F0502020204030204" pitchFamily="34" charset="0"/>
              </a:rPr>
              <a:t>our </a:t>
            </a:r>
            <a:r>
              <a:rPr lang="en-US" sz="1200" dirty="0" smtClean="0">
                <a:latin typeface="Calibri" panose="020F0502020204030204" pitchFamily="34" charset="0"/>
                <a:cs typeface="Calibri" panose="020F0502020204030204" pitchFamily="34" charset="0"/>
              </a:rPr>
              <a:t>all clients unmatched </a:t>
            </a:r>
            <a:r>
              <a:rPr lang="en-US" sz="1200" dirty="0">
                <a:latin typeface="Calibri" panose="020F0502020204030204" pitchFamily="34" charset="0"/>
                <a:cs typeface="Calibri" panose="020F0502020204030204" pitchFamily="34" charset="0"/>
              </a:rPr>
              <a:t>quality service and maintain our market superiority.</a:t>
            </a:r>
          </a:p>
          <a:p>
            <a:pPr marL="0" indent="0" algn="just">
              <a:lnSpc>
                <a:spcPct val="120000"/>
              </a:lnSpc>
              <a:buNone/>
            </a:pPr>
            <a:r>
              <a:rPr lang="en-US" sz="1200" dirty="0" smtClean="0">
                <a:latin typeface="Calibri" panose="020F0502020204030204" pitchFamily="34" charset="0"/>
                <a:cs typeface="Calibri" panose="020F0502020204030204" pitchFamily="34" charset="0"/>
              </a:rPr>
              <a:t>We </a:t>
            </a:r>
            <a:r>
              <a:rPr lang="en-US" sz="1200" b="1" dirty="0" smtClean="0">
                <a:solidFill>
                  <a:srgbClr val="0B56A5"/>
                </a:solidFill>
                <a:latin typeface="Calibri" panose="020F0502020204030204" pitchFamily="34" charset="0"/>
                <a:cs typeface="Calibri" panose="020F0502020204030204" pitchFamily="34" charset="0"/>
              </a:rPr>
              <a:t>Alies Automation Company W.L.L </a:t>
            </a:r>
            <a:r>
              <a:rPr lang="en-US" sz="1200" dirty="0" smtClean="0">
                <a:latin typeface="Calibri" panose="020F0502020204030204" pitchFamily="34" charset="0"/>
                <a:cs typeface="Calibri" panose="020F0502020204030204" pitchFamily="34" charset="0"/>
              </a:rPr>
              <a:t>are </a:t>
            </a:r>
            <a:r>
              <a:rPr lang="en-US" sz="1200" dirty="0">
                <a:latin typeface="Calibri" panose="020F0502020204030204" pitchFamily="34" charset="0"/>
                <a:cs typeface="Calibri" panose="020F0502020204030204" pitchFamily="34" charset="0"/>
              </a:rPr>
              <a:t>a step ahead to focus and provide truly world class services related to  HVAC </a:t>
            </a:r>
            <a:r>
              <a:rPr lang="en-GB" sz="1200" dirty="0">
                <a:latin typeface="Calibri" panose="020F0502020204030204" pitchFamily="34" charset="0"/>
                <a:cs typeface="Calibri" panose="020F0502020204030204" pitchFamily="34" charset="0"/>
              </a:rPr>
              <a:t>automatic controls and control panels for the </a:t>
            </a:r>
            <a:r>
              <a:rPr lang="en-US" sz="1200" dirty="0">
                <a:latin typeface="Calibri" panose="020F0502020204030204" pitchFamily="34" charset="0"/>
                <a:cs typeface="Calibri" panose="020F0502020204030204" pitchFamily="34" charset="0"/>
              </a:rPr>
              <a:t>construction works in association with electromechanical building service companies</a:t>
            </a:r>
            <a:r>
              <a:rPr lang="en-US" sz="1200" dirty="0" smtClean="0">
                <a:latin typeface="Calibri" panose="020F0502020204030204" pitchFamily="34" charset="0"/>
                <a:cs typeface="Calibri" panose="020F0502020204030204" pitchFamily="34" charset="0"/>
              </a:rPr>
              <a:t>.</a:t>
            </a:r>
            <a:endParaRPr lang="en-US" sz="1200" dirty="0"/>
          </a:p>
        </p:txBody>
      </p:sp>
      <p:sp>
        <p:nvSpPr>
          <p:cNvPr id="7" name="Rectangle 6"/>
          <p:cNvSpPr/>
          <p:nvPr/>
        </p:nvSpPr>
        <p:spPr>
          <a:xfrm flipH="1">
            <a:off x="632813" y="914445"/>
            <a:ext cx="53091" cy="428038"/>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1"/>
          <p:cNvSpPr txBox="1">
            <a:spLocks/>
          </p:cNvSpPr>
          <p:nvPr/>
        </p:nvSpPr>
        <p:spPr>
          <a:xfrm>
            <a:off x="811109" y="4333146"/>
            <a:ext cx="2050595" cy="555535"/>
          </a:xfrm>
          <a:prstGeom prst="rect">
            <a:avLst/>
          </a:prstGeom>
          <a:effectLst>
            <a:outerShdw blurRad="50800" dist="38100" dir="8100000" algn="tr" rotWithShape="0">
              <a:prstClr val="black">
                <a:alpha val="40000"/>
              </a:prstClr>
            </a:outerShdw>
          </a:effectLst>
        </p:spPr>
        <p:txBody>
          <a:bodyPr vert="horz" lIns="91440" tIns="45720" rIns="91440" bIns="45720" rtlCol="0" anchor="t">
            <a:norm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solidFill>
                  <a:schemeClr val="accent1">
                    <a:lumMod val="75000"/>
                  </a:schemeClr>
                </a:solidFill>
              </a:rPr>
              <a:t>OUR</a:t>
            </a:r>
            <a:r>
              <a:rPr lang="en-US" dirty="0" smtClean="0">
                <a:solidFill>
                  <a:schemeClr val="accent1">
                    <a:lumMod val="75000"/>
                  </a:schemeClr>
                </a:solidFill>
              </a:rPr>
              <a:t> </a:t>
            </a:r>
            <a:r>
              <a:rPr lang="en-US" b="1" dirty="0" smtClean="0">
                <a:solidFill>
                  <a:schemeClr val="accent1">
                    <a:lumMod val="25000"/>
                  </a:schemeClr>
                </a:solidFill>
              </a:rPr>
              <a:t>VISION</a:t>
            </a:r>
            <a:endParaRPr lang="en-US" b="1" dirty="0">
              <a:solidFill>
                <a:schemeClr val="accent1">
                  <a:lumMod val="25000"/>
                </a:schemeClr>
              </a:solidFill>
            </a:endParaRPr>
          </a:p>
        </p:txBody>
      </p:sp>
      <p:sp>
        <p:nvSpPr>
          <p:cNvPr id="9" name="Rectangle 8"/>
          <p:cNvSpPr/>
          <p:nvPr/>
        </p:nvSpPr>
        <p:spPr>
          <a:xfrm flipH="1">
            <a:off x="659358" y="4333146"/>
            <a:ext cx="53091" cy="428038"/>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Content Placeholder 2"/>
          <p:cNvSpPr>
            <a:spLocks noGrp="1"/>
          </p:cNvSpPr>
          <p:nvPr>
            <p:ph idx="1"/>
          </p:nvPr>
        </p:nvSpPr>
        <p:spPr>
          <a:xfrm>
            <a:off x="596329" y="4980216"/>
            <a:ext cx="6046244" cy="834479"/>
          </a:xfrm>
        </p:spPr>
        <p:txBody>
          <a:bodyPr>
            <a:normAutofit/>
          </a:bodyPr>
          <a:lstStyle/>
          <a:p>
            <a:pPr marL="0" indent="0" algn="just" defTabSz="685800">
              <a:lnSpc>
                <a:spcPct val="120000"/>
              </a:lnSpc>
              <a:buNone/>
            </a:pPr>
            <a:r>
              <a:rPr lang="en-US" sz="1200" dirty="0">
                <a:solidFill>
                  <a:srgbClr val="5F6063"/>
                </a:solidFill>
                <a:latin typeface="Calibri" panose="020F0502020204030204" pitchFamily="34" charset="0"/>
                <a:cs typeface="Calibri" panose="020F0502020204030204" pitchFamily="34" charset="0"/>
              </a:rPr>
              <a:t>To be recognized as a trusted technology service partner by our clients and technology partners that provides world class technology solutions that meets or exceeds our client’s needs and expectations served by our intellectual network - our people.</a:t>
            </a:r>
          </a:p>
        </p:txBody>
      </p:sp>
      <p:sp>
        <p:nvSpPr>
          <p:cNvPr id="12" name="Title 1"/>
          <p:cNvSpPr txBox="1">
            <a:spLocks/>
          </p:cNvSpPr>
          <p:nvPr/>
        </p:nvSpPr>
        <p:spPr>
          <a:xfrm>
            <a:off x="790576" y="5749565"/>
            <a:ext cx="2365166" cy="906964"/>
          </a:xfrm>
          <a:prstGeom prst="rect">
            <a:avLst/>
          </a:prstGeom>
          <a:effectLst>
            <a:outerShdw blurRad="50800" dist="38100" dir="8100000" algn="tr" rotWithShape="0">
              <a:prstClr val="black">
                <a:alpha val="40000"/>
              </a:prstClr>
            </a:outerShdw>
          </a:effectLst>
        </p:spPr>
        <p:txBody>
          <a:bodyPr vert="horz" lIns="91440" tIns="45720" rIns="91440" bIns="45720" rtlCol="0" anchor="ctr">
            <a:normAutofit/>
          </a:bodyPr>
          <a:lstStyle>
            <a:lvl1pPr algn="l" defTabSz="685800" rtl="0" eaLnBrk="1" latinLnBrk="0" hangingPunct="1">
              <a:lnSpc>
                <a:spcPct val="90000"/>
              </a:lnSpc>
              <a:spcBef>
                <a:spcPct val="0"/>
              </a:spcBef>
              <a:buNone/>
              <a:defRPr sz="3000" kern="1200">
                <a:solidFill>
                  <a:srgbClr val="0B56A5"/>
                </a:solidFill>
                <a:latin typeface="Avenir Book"/>
                <a:ea typeface="+mj-ea"/>
                <a:cs typeface="Avenir Book"/>
              </a:defRPr>
            </a:lvl1pPr>
          </a:lstStyle>
          <a:p>
            <a:r>
              <a:rPr lang="en-US" sz="2500" b="1" dirty="0">
                <a:solidFill>
                  <a:schemeClr val="accent1">
                    <a:lumMod val="75000"/>
                  </a:schemeClr>
                </a:solidFill>
              </a:rPr>
              <a:t>OUR</a:t>
            </a:r>
            <a:r>
              <a:rPr lang="en-US" sz="2500" dirty="0"/>
              <a:t> </a:t>
            </a:r>
            <a:r>
              <a:rPr lang="en-US" sz="2500" b="1" dirty="0">
                <a:solidFill>
                  <a:schemeClr val="accent1">
                    <a:lumMod val="25000"/>
                  </a:schemeClr>
                </a:solidFill>
              </a:rPr>
              <a:t>MISSION</a:t>
            </a:r>
          </a:p>
        </p:txBody>
      </p:sp>
      <p:sp>
        <p:nvSpPr>
          <p:cNvPr id="13" name="Rectangle 12"/>
          <p:cNvSpPr/>
          <p:nvPr/>
        </p:nvSpPr>
        <p:spPr>
          <a:xfrm flipH="1">
            <a:off x="659358" y="5946556"/>
            <a:ext cx="53091" cy="428038"/>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Content Placeholder 2"/>
          <p:cNvSpPr txBox="1">
            <a:spLocks/>
          </p:cNvSpPr>
          <p:nvPr/>
        </p:nvSpPr>
        <p:spPr>
          <a:xfrm>
            <a:off x="596329" y="6612523"/>
            <a:ext cx="6023032" cy="88810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200" kern="1200">
                <a:solidFill>
                  <a:srgbClr val="5F6063"/>
                </a:solidFill>
                <a:latin typeface="Avenir Book"/>
                <a:ea typeface="+mn-ea"/>
                <a:cs typeface="Avenir Book"/>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rgbClr val="5F6063"/>
                </a:solidFill>
                <a:latin typeface="Avenir Book"/>
                <a:ea typeface="+mn-ea"/>
                <a:cs typeface="Avenir Book"/>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5F6063"/>
                </a:solidFill>
                <a:latin typeface="Avenir Book"/>
                <a:ea typeface="+mn-ea"/>
                <a:cs typeface="Avenir Book"/>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rgbClr val="5F6063"/>
                </a:solidFill>
                <a:latin typeface="Avenir Book"/>
                <a:ea typeface="+mn-ea"/>
                <a:cs typeface="Avenir Book"/>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rgbClr val="5F6063"/>
                </a:solidFill>
                <a:latin typeface="Avenir Book"/>
                <a:ea typeface="+mn-ea"/>
                <a:cs typeface="Avenir Book"/>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buClr>
                <a:schemeClr val="accent1"/>
              </a:buClr>
              <a:buSzPct val="80000"/>
              <a:buNone/>
            </a:pPr>
            <a:r>
              <a:rPr lang="en-US" sz="1200" dirty="0">
                <a:latin typeface="Calibri" panose="020F0502020204030204" pitchFamily="34" charset="0"/>
                <a:cs typeface="Calibri" panose="020F0502020204030204" pitchFamily="34" charset="0"/>
              </a:rPr>
              <a:t>To achieve highest levels of success by conducting ourselves as an organization with Clarity of Thought (in every action we take), Objectivity to Facts and Values (results perceived by our customers), and Integrity in our Approach and Deeds.</a:t>
            </a:r>
          </a:p>
        </p:txBody>
      </p:sp>
      <p:sp>
        <p:nvSpPr>
          <p:cNvPr id="15" name="Title 1"/>
          <p:cNvSpPr txBox="1">
            <a:spLocks/>
          </p:cNvSpPr>
          <p:nvPr/>
        </p:nvSpPr>
        <p:spPr>
          <a:xfrm>
            <a:off x="790576" y="7448940"/>
            <a:ext cx="2344633" cy="906964"/>
          </a:xfrm>
          <a:prstGeom prst="rect">
            <a:avLst/>
          </a:prstGeom>
          <a:effectLst>
            <a:outerShdw blurRad="50800" dist="38100" dir="8100000" algn="tr" rotWithShape="0">
              <a:prstClr val="black">
                <a:alpha val="40000"/>
              </a:prstClr>
            </a:outerShdw>
          </a:effectLst>
        </p:spPr>
        <p:txBody>
          <a:bodyPr vert="horz" lIns="91440" tIns="45720" rIns="91440" bIns="45720" rtlCol="0" anchor="ctr">
            <a:normAutofit/>
          </a:bodyPr>
          <a:lstStyle>
            <a:lvl1pPr algn="l" defTabSz="685800" rtl="0" eaLnBrk="1" latinLnBrk="0" hangingPunct="1">
              <a:lnSpc>
                <a:spcPct val="90000"/>
              </a:lnSpc>
              <a:spcBef>
                <a:spcPct val="0"/>
              </a:spcBef>
              <a:buNone/>
              <a:defRPr sz="3000" kern="1200">
                <a:solidFill>
                  <a:srgbClr val="0B56A5"/>
                </a:solidFill>
                <a:latin typeface="Avenir Book"/>
                <a:ea typeface="+mj-ea"/>
                <a:cs typeface="Avenir Book"/>
              </a:defRPr>
            </a:lvl1pPr>
          </a:lstStyle>
          <a:p>
            <a:r>
              <a:rPr lang="en-US" sz="2500" b="1" dirty="0">
                <a:solidFill>
                  <a:schemeClr val="accent1">
                    <a:lumMod val="75000"/>
                  </a:schemeClr>
                </a:solidFill>
              </a:rPr>
              <a:t>OUR</a:t>
            </a:r>
            <a:r>
              <a:rPr lang="en-US" sz="2500" dirty="0"/>
              <a:t> </a:t>
            </a:r>
            <a:r>
              <a:rPr lang="en-US" sz="2500" b="1" dirty="0">
                <a:solidFill>
                  <a:schemeClr val="accent1">
                    <a:lumMod val="25000"/>
                  </a:schemeClr>
                </a:solidFill>
              </a:rPr>
              <a:t>VALUES</a:t>
            </a:r>
          </a:p>
        </p:txBody>
      </p:sp>
      <p:sp>
        <p:nvSpPr>
          <p:cNvPr id="16" name="Rectangle 15"/>
          <p:cNvSpPr/>
          <p:nvPr/>
        </p:nvSpPr>
        <p:spPr>
          <a:xfrm flipH="1">
            <a:off x="685903" y="7688403"/>
            <a:ext cx="53091" cy="428038"/>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Content Placeholder 2"/>
          <p:cNvSpPr txBox="1">
            <a:spLocks/>
          </p:cNvSpPr>
          <p:nvPr/>
        </p:nvSpPr>
        <p:spPr>
          <a:xfrm>
            <a:off x="596329" y="8320729"/>
            <a:ext cx="6023032" cy="61372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200" kern="1200">
                <a:solidFill>
                  <a:srgbClr val="5F6063"/>
                </a:solidFill>
                <a:latin typeface="Avenir Book"/>
                <a:ea typeface="+mn-ea"/>
                <a:cs typeface="Avenir Book"/>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rgbClr val="5F6063"/>
                </a:solidFill>
                <a:latin typeface="Avenir Book"/>
                <a:ea typeface="+mn-ea"/>
                <a:cs typeface="Avenir Book"/>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5F6063"/>
                </a:solidFill>
                <a:latin typeface="Avenir Book"/>
                <a:ea typeface="+mn-ea"/>
                <a:cs typeface="Avenir Book"/>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rgbClr val="5F6063"/>
                </a:solidFill>
                <a:latin typeface="Avenir Book"/>
                <a:ea typeface="+mn-ea"/>
                <a:cs typeface="Avenir Book"/>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rgbClr val="5F6063"/>
                </a:solidFill>
                <a:latin typeface="Avenir Book"/>
                <a:ea typeface="+mn-ea"/>
                <a:cs typeface="Avenir Book"/>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buClr>
                <a:schemeClr val="accent1"/>
              </a:buClr>
              <a:buSzPct val="80000"/>
              <a:buNone/>
            </a:pPr>
            <a:r>
              <a:rPr lang="en-US" sz="1200" dirty="0">
                <a:latin typeface="Calibri" panose="020F0502020204030204" pitchFamily="34" charset="0"/>
                <a:cs typeface="Calibri" panose="020F0502020204030204" pitchFamily="34" charset="0"/>
              </a:rPr>
              <a:t>Quality, Innovation, Excellence and Customer Satisfaction are the four pillars on which the organization rests.</a:t>
            </a:r>
          </a:p>
        </p:txBody>
      </p:sp>
      <p:sp>
        <p:nvSpPr>
          <p:cNvPr id="18" name="Title 1"/>
          <p:cNvSpPr txBox="1">
            <a:spLocks/>
          </p:cNvSpPr>
          <p:nvPr/>
        </p:nvSpPr>
        <p:spPr>
          <a:xfrm>
            <a:off x="288828" y="9396920"/>
            <a:ext cx="6140221" cy="365334"/>
          </a:xfrm>
          <a:prstGeom prst="rect">
            <a:avLst/>
          </a:prstGeom>
          <a:effectLst>
            <a:outerShdw blurRad="50800" dist="38100" dir="8100000" algn="tr" rotWithShape="0">
              <a:prstClr val="black">
                <a:alpha val="40000"/>
              </a:prstClr>
            </a:outerShdw>
          </a:effectLst>
        </p:spPr>
        <p:txBody>
          <a:bodyPr vert="horz" lIns="91440" tIns="45720" rIns="91440" bIns="45720" rtlCol="0" anchor="b">
            <a:normAutofit fontScale="97500"/>
          </a:bodyPr>
          <a:lstStyle>
            <a:lvl1pPr algn="r" defTabSz="342900" rtl="0" eaLnBrk="1" latinLnBrk="0" hangingPunct="1">
              <a:spcBef>
                <a:spcPct val="0"/>
              </a:spcBef>
              <a:buNone/>
              <a:defRPr sz="405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b="1" dirty="0" smtClean="0">
                <a:solidFill>
                  <a:schemeClr val="accent1">
                    <a:lumMod val="25000"/>
                  </a:schemeClr>
                </a:solidFill>
              </a:rPr>
              <a:t>ISO CERTIFIED COMAPANY ISO 9001:2015 &amp; ISO 45001:2018</a:t>
            </a:r>
            <a:endParaRPr lang="en-US" sz="1600" b="1" dirty="0">
              <a:solidFill>
                <a:schemeClr val="accent1">
                  <a:lumMod val="25000"/>
                </a:schemeClr>
              </a:solidFill>
            </a:endParaRPr>
          </a:p>
        </p:txBody>
      </p:sp>
    </p:spTree>
    <p:extLst>
      <p:ext uri="{BB962C8B-B14F-4D97-AF65-F5344CB8AC3E}">
        <p14:creationId xmlns:p14="http://schemas.microsoft.com/office/powerpoint/2010/main" val="1336627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p:tgtEl>
                                          <p:spTgt spid="10">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10">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p:tgtEl>
                                          <p:spTgt spid="10">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10">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p:tgtEl>
                                          <p:spTgt spid="10">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10">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additive="base">
                                        <p:cTn id="25" dur="500"/>
                                        <p:tgtEl>
                                          <p:spTgt spid="10">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10">
                                            <p:txEl>
                                              <p:pRg st="3" end="3"/>
                                            </p:txEl>
                                          </p:spTgt>
                                        </p:tgtEl>
                                      </p:cBhvr>
                                    </p:animEffect>
                                  </p:childTnLst>
                                </p:cTn>
                              </p:par>
                            </p:childTnLst>
                          </p:cTn>
                        </p:par>
                        <p:par>
                          <p:cTn id="27" fill="hold">
                            <p:stCondLst>
                              <p:cond delay="500"/>
                            </p:stCondLst>
                            <p:childTnLst>
                              <p:par>
                                <p:cTn id="28" presetID="12" presetClass="entr" presetSubtype="4"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1000"/>
                                        <p:tgtEl>
                                          <p:spTgt spid="7"/>
                                        </p:tgtEl>
                                        <p:attrNameLst>
                                          <p:attrName>ppt_y</p:attrName>
                                        </p:attrNameLst>
                                      </p:cBhvr>
                                      <p:tavLst>
                                        <p:tav tm="0">
                                          <p:val>
                                            <p:strVal val="#ppt_y+#ppt_h*1.125000"/>
                                          </p:val>
                                        </p:tav>
                                        <p:tav tm="100000">
                                          <p:val>
                                            <p:strVal val="#ppt_y"/>
                                          </p:val>
                                        </p:tav>
                                      </p:tavLst>
                                    </p:anim>
                                    <p:animEffect transition="in" filter="wipe(up)">
                                      <p:cBhvr>
                                        <p:cTn id="31" dur="1000"/>
                                        <p:tgtEl>
                                          <p:spTgt spid="7"/>
                                        </p:tgtEl>
                                      </p:cBhvr>
                                    </p:animEffect>
                                  </p:childTnLst>
                                </p:cTn>
                              </p:par>
                            </p:childTnLst>
                          </p:cTn>
                        </p:par>
                        <p:par>
                          <p:cTn id="32" fill="hold">
                            <p:stCondLst>
                              <p:cond delay="150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1000"/>
                                        <p:tgtEl>
                                          <p:spTgt spid="9"/>
                                        </p:tgtEl>
                                        <p:attrNameLst>
                                          <p:attrName>ppt_y</p:attrName>
                                        </p:attrNameLst>
                                      </p:cBhvr>
                                      <p:tavLst>
                                        <p:tav tm="0">
                                          <p:val>
                                            <p:strVal val="#ppt_y+#ppt_h*1.125000"/>
                                          </p:val>
                                        </p:tav>
                                        <p:tav tm="100000">
                                          <p:val>
                                            <p:strVal val="#ppt_y"/>
                                          </p:val>
                                        </p:tav>
                                      </p:tavLst>
                                    </p:anim>
                                    <p:animEffect transition="in" filter="wipe(up)">
                                      <p:cBhvr>
                                        <p:cTn id="36" dur="1000"/>
                                        <p:tgtEl>
                                          <p:spTgt spid="9"/>
                                        </p:tgtEl>
                                      </p:cBhvr>
                                    </p:animEffect>
                                  </p:childTnLst>
                                </p:cTn>
                              </p:par>
                            </p:childTnLst>
                          </p:cTn>
                        </p:par>
                        <p:par>
                          <p:cTn id="37" fill="hold">
                            <p:stCondLst>
                              <p:cond delay="2500"/>
                            </p:stCondLst>
                            <p:childTnLst>
                              <p:par>
                                <p:cTn id="38" presetID="12" presetClass="entr" presetSubtype="4" fill="hold" grpId="0" nodeType="afterEffect">
                                  <p:stCondLst>
                                    <p:cond delay="0"/>
                                  </p:stCondLst>
                                  <p:childTnLst>
                                    <p:set>
                                      <p:cBhvr>
                                        <p:cTn id="39" dur="1" fill="hold">
                                          <p:stCondLst>
                                            <p:cond delay="0"/>
                                          </p:stCondLst>
                                        </p:cTn>
                                        <p:tgtEl>
                                          <p:spTgt spid="11">
                                            <p:txEl>
                                              <p:pRg st="0" end="0"/>
                                            </p:txEl>
                                          </p:spTgt>
                                        </p:tgtEl>
                                        <p:attrNameLst>
                                          <p:attrName>style.visibility</p:attrName>
                                        </p:attrNameLst>
                                      </p:cBhvr>
                                      <p:to>
                                        <p:strVal val="visible"/>
                                      </p:to>
                                    </p:set>
                                    <p:anim calcmode="lin" valueType="num">
                                      <p:cBhvr additive="base">
                                        <p:cTn id="40" dur="500"/>
                                        <p:tgtEl>
                                          <p:spTgt spid="11">
                                            <p:txEl>
                                              <p:pRg st="0" end="0"/>
                                            </p:txEl>
                                          </p:spTgt>
                                        </p:tgtEl>
                                        <p:attrNameLst>
                                          <p:attrName>ppt_y</p:attrName>
                                        </p:attrNameLst>
                                      </p:cBhvr>
                                      <p:tavLst>
                                        <p:tav tm="0">
                                          <p:val>
                                            <p:strVal val="#ppt_y+#ppt_h*1.125000"/>
                                          </p:val>
                                        </p:tav>
                                        <p:tav tm="100000">
                                          <p:val>
                                            <p:strVal val="#ppt_y"/>
                                          </p:val>
                                        </p:tav>
                                      </p:tavLst>
                                    </p:anim>
                                    <p:animEffect transition="in" filter="wipe(up)">
                                      <p:cBhvr>
                                        <p:cTn id="41" dur="500"/>
                                        <p:tgtEl>
                                          <p:spTgt spid="11">
                                            <p:txEl>
                                              <p:pRg st="0" end="0"/>
                                            </p:txEl>
                                          </p:spTgt>
                                        </p:tgtEl>
                                      </p:cBhvr>
                                    </p:animEffect>
                                  </p:childTnLst>
                                </p:cTn>
                              </p:par>
                            </p:childTnLst>
                          </p:cTn>
                        </p:par>
                        <p:par>
                          <p:cTn id="42" fill="hold">
                            <p:stCondLst>
                              <p:cond delay="3000"/>
                            </p:stCondLst>
                            <p:childTnLst>
                              <p:par>
                                <p:cTn id="43" presetID="12" presetClass="entr" presetSubtype="4"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1000"/>
                                        <p:tgtEl>
                                          <p:spTgt spid="13"/>
                                        </p:tgtEl>
                                        <p:attrNameLst>
                                          <p:attrName>ppt_y</p:attrName>
                                        </p:attrNameLst>
                                      </p:cBhvr>
                                      <p:tavLst>
                                        <p:tav tm="0">
                                          <p:val>
                                            <p:strVal val="#ppt_y+#ppt_h*1.125000"/>
                                          </p:val>
                                        </p:tav>
                                        <p:tav tm="100000">
                                          <p:val>
                                            <p:strVal val="#ppt_y"/>
                                          </p:val>
                                        </p:tav>
                                      </p:tavLst>
                                    </p:anim>
                                    <p:animEffect transition="in" filter="wipe(up)">
                                      <p:cBhvr>
                                        <p:cTn id="46" dur="1000"/>
                                        <p:tgtEl>
                                          <p:spTgt spid="13"/>
                                        </p:tgtEl>
                                      </p:cBhvr>
                                    </p:animEffect>
                                  </p:childTnLst>
                                </p:cTn>
                              </p:par>
                            </p:childTnLst>
                          </p:cTn>
                        </p:par>
                        <p:par>
                          <p:cTn id="47" fill="hold">
                            <p:stCondLst>
                              <p:cond delay="4000"/>
                            </p:stCondLst>
                            <p:childTnLst>
                              <p:par>
                                <p:cTn id="48" presetID="12" presetClass="entr" presetSubtype="4" fill="hold" grpId="0" nodeType="afterEffect">
                                  <p:stCondLst>
                                    <p:cond delay="0"/>
                                  </p:stCondLst>
                                  <p:childTnLst>
                                    <p:set>
                                      <p:cBhvr>
                                        <p:cTn id="49" dur="1" fill="hold">
                                          <p:stCondLst>
                                            <p:cond delay="0"/>
                                          </p:stCondLst>
                                        </p:cTn>
                                        <p:tgtEl>
                                          <p:spTgt spid="14">
                                            <p:txEl>
                                              <p:pRg st="0" end="0"/>
                                            </p:txEl>
                                          </p:spTgt>
                                        </p:tgtEl>
                                        <p:attrNameLst>
                                          <p:attrName>style.visibility</p:attrName>
                                        </p:attrNameLst>
                                      </p:cBhvr>
                                      <p:to>
                                        <p:strVal val="visible"/>
                                      </p:to>
                                    </p:set>
                                    <p:anim calcmode="lin" valueType="num">
                                      <p:cBhvr additive="base">
                                        <p:cTn id="50" dur="500"/>
                                        <p:tgtEl>
                                          <p:spTgt spid="14">
                                            <p:txEl>
                                              <p:pRg st="0" end="0"/>
                                            </p:txEl>
                                          </p:spTgt>
                                        </p:tgtEl>
                                        <p:attrNameLst>
                                          <p:attrName>ppt_y</p:attrName>
                                        </p:attrNameLst>
                                      </p:cBhvr>
                                      <p:tavLst>
                                        <p:tav tm="0">
                                          <p:val>
                                            <p:strVal val="#ppt_y+#ppt_h*1.125000"/>
                                          </p:val>
                                        </p:tav>
                                        <p:tav tm="100000">
                                          <p:val>
                                            <p:strVal val="#ppt_y"/>
                                          </p:val>
                                        </p:tav>
                                      </p:tavLst>
                                    </p:anim>
                                    <p:animEffect transition="in" filter="wipe(up)">
                                      <p:cBhvr>
                                        <p:cTn id="51" dur="500"/>
                                        <p:tgtEl>
                                          <p:spTgt spid="14">
                                            <p:txEl>
                                              <p:pRg st="0" end="0"/>
                                            </p:txEl>
                                          </p:spTgt>
                                        </p:tgtEl>
                                      </p:cBhvr>
                                    </p:animEffect>
                                  </p:childTnLst>
                                </p:cTn>
                              </p:par>
                            </p:childTnLst>
                          </p:cTn>
                        </p:par>
                        <p:par>
                          <p:cTn id="52" fill="hold">
                            <p:stCondLst>
                              <p:cond delay="4500"/>
                            </p:stCondLst>
                            <p:childTnLst>
                              <p:par>
                                <p:cTn id="53" presetID="12" presetClass="entr" presetSubtype="4"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1000"/>
                                        <p:tgtEl>
                                          <p:spTgt spid="16"/>
                                        </p:tgtEl>
                                        <p:attrNameLst>
                                          <p:attrName>ppt_y</p:attrName>
                                        </p:attrNameLst>
                                      </p:cBhvr>
                                      <p:tavLst>
                                        <p:tav tm="0">
                                          <p:val>
                                            <p:strVal val="#ppt_y+#ppt_h*1.125000"/>
                                          </p:val>
                                        </p:tav>
                                        <p:tav tm="100000">
                                          <p:val>
                                            <p:strVal val="#ppt_y"/>
                                          </p:val>
                                        </p:tav>
                                      </p:tavLst>
                                    </p:anim>
                                    <p:animEffect transition="in" filter="wipe(up)">
                                      <p:cBhvr>
                                        <p:cTn id="56" dur="1000"/>
                                        <p:tgtEl>
                                          <p:spTgt spid="16"/>
                                        </p:tgtEl>
                                      </p:cBhvr>
                                    </p:animEffect>
                                  </p:childTnLst>
                                </p:cTn>
                              </p:par>
                            </p:childTnLst>
                          </p:cTn>
                        </p:par>
                        <p:par>
                          <p:cTn id="57" fill="hold">
                            <p:stCondLst>
                              <p:cond delay="5500"/>
                            </p:stCondLst>
                            <p:childTnLst>
                              <p:par>
                                <p:cTn id="58" presetID="12" presetClass="entr" presetSubtype="4" fill="hold" grpId="0" nodeType="afterEffect">
                                  <p:stCondLst>
                                    <p:cond delay="0"/>
                                  </p:stCondLst>
                                  <p:childTnLst>
                                    <p:set>
                                      <p:cBhvr>
                                        <p:cTn id="59" dur="1" fill="hold">
                                          <p:stCondLst>
                                            <p:cond delay="0"/>
                                          </p:stCondLst>
                                        </p:cTn>
                                        <p:tgtEl>
                                          <p:spTgt spid="17">
                                            <p:txEl>
                                              <p:pRg st="0" end="0"/>
                                            </p:txEl>
                                          </p:spTgt>
                                        </p:tgtEl>
                                        <p:attrNameLst>
                                          <p:attrName>style.visibility</p:attrName>
                                        </p:attrNameLst>
                                      </p:cBhvr>
                                      <p:to>
                                        <p:strVal val="visible"/>
                                      </p:to>
                                    </p:set>
                                    <p:anim calcmode="lin" valueType="num">
                                      <p:cBhvr additive="base">
                                        <p:cTn id="60" dur="500"/>
                                        <p:tgtEl>
                                          <p:spTgt spid="17">
                                            <p:txEl>
                                              <p:pRg st="0" end="0"/>
                                            </p:txEl>
                                          </p:spTgt>
                                        </p:tgtEl>
                                        <p:attrNameLst>
                                          <p:attrName>ppt_y</p:attrName>
                                        </p:attrNameLst>
                                      </p:cBhvr>
                                      <p:tavLst>
                                        <p:tav tm="0">
                                          <p:val>
                                            <p:strVal val="#ppt_y+#ppt_h*1.125000"/>
                                          </p:val>
                                        </p:tav>
                                        <p:tav tm="100000">
                                          <p:val>
                                            <p:strVal val="#ppt_y"/>
                                          </p:val>
                                        </p:tav>
                                      </p:tavLst>
                                    </p:anim>
                                    <p:animEffect transition="in" filter="wipe(up)">
                                      <p:cBhvr>
                                        <p:cTn id="61" dur="500"/>
                                        <p:tgtEl>
                                          <p:spTgt spid="17">
                                            <p:txEl>
                                              <p:pRg st="0" end="0"/>
                                            </p:txEl>
                                          </p:spTgt>
                                        </p:tgtEl>
                                      </p:cBhvr>
                                    </p:animEffect>
                                  </p:childTnLst>
                                </p:cTn>
                              </p:par>
                            </p:childTnLst>
                          </p:cTn>
                        </p:par>
                        <p:par>
                          <p:cTn id="62" fill="hold">
                            <p:stCondLst>
                              <p:cond delay="6000"/>
                            </p:stCondLst>
                            <p:childTnLst>
                              <p:par>
                                <p:cTn id="63" presetID="12" presetClass="entr" presetSubtype="4"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additive="base">
                                        <p:cTn id="65" dur="1000"/>
                                        <p:tgtEl>
                                          <p:spTgt spid="18"/>
                                        </p:tgtEl>
                                        <p:attrNameLst>
                                          <p:attrName>ppt_y</p:attrName>
                                        </p:attrNameLst>
                                      </p:cBhvr>
                                      <p:tavLst>
                                        <p:tav tm="0">
                                          <p:val>
                                            <p:strVal val="#ppt_y+#ppt_h*1.125000"/>
                                          </p:val>
                                        </p:tav>
                                        <p:tav tm="100000">
                                          <p:val>
                                            <p:strVal val="#ppt_y"/>
                                          </p:val>
                                        </p:tav>
                                      </p:tavLst>
                                    </p:anim>
                                    <p:animEffect transition="in" filter="wipe(up)">
                                      <p:cBhvr>
                                        <p:cTn id="66"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7" grpId="0" animBg="1"/>
      <p:bldP spid="9" grpId="0" animBg="1"/>
      <p:bldP spid="11" grpId="0" build="p"/>
      <p:bldP spid="13" grpId="0" animBg="1"/>
      <p:bldP spid="14" grpId="0" build="p"/>
      <p:bldP spid="16" grpId="0" animBg="1"/>
      <p:bldP spid="17" grpId="0" build="p"/>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085" y="736063"/>
            <a:ext cx="1628451" cy="746654"/>
          </a:xfrm>
          <a:effectLst>
            <a:outerShdw blurRad="50800" dist="38100" dir="8100000" algn="tr" rotWithShape="0">
              <a:prstClr val="black">
                <a:alpha val="40000"/>
              </a:prstClr>
            </a:outerShdw>
          </a:effectLst>
        </p:spPr>
        <p:txBody>
          <a:bodyPr/>
          <a:lstStyle/>
          <a:p>
            <a:r>
              <a:rPr lang="en-US" b="1" dirty="0" smtClean="0">
                <a:solidFill>
                  <a:schemeClr val="accent1">
                    <a:lumMod val="75000"/>
                  </a:schemeClr>
                </a:solidFill>
              </a:rPr>
              <a:t>WHY</a:t>
            </a:r>
            <a:r>
              <a:rPr lang="en-US" dirty="0" smtClean="0"/>
              <a:t> </a:t>
            </a:r>
            <a:r>
              <a:rPr lang="en-US" b="1" dirty="0" smtClean="0">
                <a:solidFill>
                  <a:schemeClr val="accent1">
                    <a:lumMod val="25000"/>
                  </a:schemeClr>
                </a:solidFill>
              </a:rPr>
              <a:t>US</a:t>
            </a:r>
            <a:r>
              <a:rPr lang="en-US" dirty="0" smtClean="0">
                <a:solidFill>
                  <a:schemeClr val="accent1">
                    <a:lumMod val="25000"/>
                  </a:schemeClr>
                </a:solidFill>
              </a:rPr>
              <a:t>?</a:t>
            </a:r>
            <a:endParaRPr lang="en-US" dirty="0">
              <a:solidFill>
                <a:schemeClr val="accent1">
                  <a:lumMod val="25000"/>
                </a:schemeClr>
              </a:solidFill>
            </a:endParaRPr>
          </a:p>
        </p:txBody>
      </p:sp>
      <p:sp>
        <p:nvSpPr>
          <p:cNvPr id="3" name="Content Placeholder 2"/>
          <p:cNvSpPr>
            <a:spLocks noGrp="1"/>
          </p:cNvSpPr>
          <p:nvPr>
            <p:ph idx="1"/>
          </p:nvPr>
        </p:nvSpPr>
        <p:spPr>
          <a:xfrm>
            <a:off x="1165117" y="1389046"/>
            <a:ext cx="2666838" cy="2145552"/>
          </a:xfrm>
        </p:spPr>
        <p:txBody>
          <a:bodyPr>
            <a:normAutofit/>
          </a:bodyPr>
          <a:lstStyle/>
          <a:p>
            <a:pPr>
              <a:lnSpc>
                <a:spcPct val="110000"/>
              </a:lnSpc>
              <a:buFont typeface="Wingdings" panose="05000000000000000000" pitchFamily="2" charset="2"/>
              <a:buChar char="ü"/>
            </a:pPr>
            <a:r>
              <a:rPr lang="en-US" sz="1400" dirty="0">
                <a:solidFill>
                  <a:schemeClr val="accent2">
                    <a:lumMod val="75000"/>
                  </a:schemeClr>
                </a:solidFill>
                <a:latin typeface="Calibri" panose="020F0502020204030204" pitchFamily="34" charset="0"/>
                <a:cs typeface="Calibri" panose="020F0502020204030204" pitchFamily="34" charset="0"/>
              </a:rPr>
              <a:t>Honest</a:t>
            </a:r>
            <a:r>
              <a:rPr lang="en-US" sz="1400" dirty="0">
                <a:latin typeface="Calibri" panose="020F0502020204030204" pitchFamily="34" charset="0"/>
                <a:cs typeface="Calibri" panose="020F0502020204030204" pitchFamily="34" charset="0"/>
              </a:rPr>
              <a:t> efforts</a:t>
            </a:r>
          </a:p>
          <a:p>
            <a:pPr>
              <a:lnSpc>
                <a:spcPct val="110000"/>
              </a:lnSpc>
              <a:buFont typeface="Wingdings" panose="05000000000000000000" pitchFamily="2" charset="2"/>
              <a:buChar char="ü"/>
            </a:pPr>
            <a:r>
              <a:rPr lang="en-US" sz="1400" dirty="0" smtClean="0">
                <a:solidFill>
                  <a:schemeClr val="accent2">
                    <a:lumMod val="75000"/>
                  </a:schemeClr>
                </a:solidFill>
                <a:latin typeface="Calibri" panose="020F0502020204030204" pitchFamily="34" charset="0"/>
                <a:cs typeface="Calibri" panose="020F0502020204030204" pitchFamily="34" charset="0"/>
              </a:rPr>
              <a:t>Professional </a:t>
            </a:r>
            <a:r>
              <a:rPr lang="en-US" sz="1400" dirty="0" smtClean="0">
                <a:latin typeface="Calibri" panose="020F0502020204030204" pitchFamily="34" charset="0"/>
                <a:cs typeface="Calibri" panose="020F0502020204030204" pitchFamily="34" charset="0"/>
              </a:rPr>
              <a:t>approach</a:t>
            </a:r>
          </a:p>
          <a:p>
            <a:pPr>
              <a:lnSpc>
                <a:spcPct val="110000"/>
              </a:lnSpc>
              <a:buFont typeface="Wingdings" panose="05000000000000000000" pitchFamily="2" charset="2"/>
              <a:buChar char="ü"/>
            </a:pPr>
            <a:r>
              <a:rPr lang="en-US" sz="1400" dirty="0" smtClean="0">
                <a:solidFill>
                  <a:schemeClr val="accent2">
                    <a:lumMod val="75000"/>
                  </a:schemeClr>
                </a:solidFill>
                <a:latin typeface="Calibri" panose="020F0502020204030204" pitchFamily="34" charset="0"/>
                <a:cs typeface="Calibri" panose="020F0502020204030204" pitchFamily="34" charset="0"/>
              </a:rPr>
              <a:t>Consistent</a:t>
            </a:r>
            <a:r>
              <a:rPr lang="en-US" sz="1400" dirty="0" smtClean="0">
                <a:latin typeface="Calibri" panose="020F0502020204030204" pitchFamily="34" charset="0"/>
                <a:cs typeface="Calibri" panose="020F0502020204030204" pitchFamily="34" charset="0"/>
              </a:rPr>
              <a:t> Delivery</a:t>
            </a:r>
          </a:p>
          <a:p>
            <a:pPr>
              <a:lnSpc>
                <a:spcPct val="110000"/>
              </a:lnSpc>
              <a:buFont typeface="Wingdings" panose="05000000000000000000" pitchFamily="2" charset="2"/>
              <a:buChar char="ü"/>
            </a:pPr>
            <a:r>
              <a:rPr lang="en-US" sz="1400" dirty="0" smtClean="0">
                <a:solidFill>
                  <a:schemeClr val="accent2">
                    <a:lumMod val="75000"/>
                  </a:schemeClr>
                </a:solidFill>
                <a:latin typeface="Calibri" panose="020F0502020204030204" pitchFamily="34" charset="0"/>
                <a:cs typeface="Calibri" panose="020F0502020204030204" pitchFamily="34" charset="0"/>
              </a:rPr>
              <a:t>High </a:t>
            </a:r>
            <a:r>
              <a:rPr lang="en-US" sz="1400" dirty="0">
                <a:solidFill>
                  <a:schemeClr val="accent2">
                    <a:lumMod val="75000"/>
                  </a:schemeClr>
                </a:solidFill>
                <a:latin typeface="Calibri" panose="020F0502020204030204" pitchFamily="34" charset="0"/>
                <a:cs typeface="Calibri" panose="020F0502020204030204" pitchFamily="34" charset="0"/>
              </a:rPr>
              <a:t>Quality </a:t>
            </a:r>
            <a:r>
              <a:rPr lang="en-US" sz="1400" dirty="0">
                <a:solidFill>
                  <a:srgbClr val="5F6063"/>
                </a:solidFill>
                <a:latin typeface="Calibri" panose="020F0502020204030204" pitchFamily="34" charset="0"/>
                <a:cs typeface="Calibri" panose="020F0502020204030204" pitchFamily="34" charset="0"/>
              </a:rPr>
              <a:t>Service</a:t>
            </a:r>
          </a:p>
          <a:p>
            <a:pPr>
              <a:lnSpc>
                <a:spcPct val="110000"/>
              </a:lnSpc>
              <a:buFont typeface="Wingdings" panose="05000000000000000000" pitchFamily="2" charset="2"/>
              <a:buChar char="ü"/>
            </a:pPr>
            <a:r>
              <a:rPr lang="en-US" sz="1400" dirty="0">
                <a:solidFill>
                  <a:schemeClr val="accent2">
                    <a:lumMod val="75000"/>
                  </a:schemeClr>
                </a:solidFill>
                <a:latin typeface="Calibri" panose="020F0502020204030204" pitchFamily="34" charset="0"/>
                <a:cs typeface="Calibri" panose="020F0502020204030204" pitchFamily="34" charset="0"/>
              </a:rPr>
              <a:t>Competitive</a:t>
            </a:r>
            <a:r>
              <a:rPr lang="en-US" sz="1400" dirty="0">
                <a:solidFill>
                  <a:srgbClr val="5F6063"/>
                </a:solidFill>
                <a:latin typeface="Calibri" panose="020F0502020204030204" pitchFamily="34" charset="0"/>
                <a:cs typeface="Calibri" panose="020F0502020204030204" pitchFamily="34" charset="0"/>
              </a:rPr>
              <a:t> Price</a:t>
            </a:r>
          </a:p>
          <a:p>
            <a:pPr>
              <a:lnSpc>
                <a:spcPct val="110000"/>
              </a:lnSpc>
              <a:buFont typeface="Wingdings" panose="05000000000000000000" pitchFamily="2" charset="2"/>
              <a:buChar char="ü"/>
            </a:pPr>
            <a:r>
              <a:rPr lang="en-US" sz="1400" dirty="0">
                <a:solidFill>
                  <a:srgbClr val="5F6063"/>
                </a:solidFill>
                <a:latin typeface="Calibri" panose="020F0502020204030204" pitchFamily="34" charset="0"/>
                <a:cs typeface="Calibri" panose="020F0502020204030204" pitchFamily="34" charset="0"/>
              </a:rPr>
              <a:t>Minimum Turn - Around Time</a:t>
            </a:r>
          </a:p>
          <a:p>
            <a:pPr marL="0" indent="0">
              <a:lnSpc>
                <a:spcPct val="110000"/>
              </a:lnSpc>
              <a:buNone/>
            </a:pPr>
            <a:endParaRPr lang="en-US" sz="2400" dirty="0">
              <a:latin typeface="Calibri" panose="020F0502020204030204" pitchFamily="34" charset="0"/>
              <a:cs typeface="Calibri" panose="020F0502020204030204" pitchFamily="34" charset="0"/>
            </a:endParaRPr>
          </a:p>
        </p:txBody>
      </p:sp>
      <p:sp>
        <p:nvSpPr>
          <p:cNvPr id="6" name="Content Placeholder 2"/>
          <p:cNvSpPr txBox="1">
            <a:spLocks/>
          </p:cNvSpPr>
          <p:nvPr/>
        </p:nvSpPr>
        <p:spPr>
          <a:xfrm>
            <a:off x="1595811" y="3169116"/>
            <a:ext cx="3175165" cy="188377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200" kern="1200">
                <a:solidFill>
                  <a:schemeClr val="tx1"/>
                </a:solidFill>
                <a:latin typeface="Avenir Book"/>
                <a:ea typeface="+mn-ea"/>
                <a:cs typeface="Avenir Book"/>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venir Book"/>
                <a:ea typeface="+mn-ea"/>
                <a:cs typeface="Avenir Book"/>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venir Book"/>
                <a:ea typeface="+mn-ea"/>
                <a:cs typeface="Avenir Book"/>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Avenir Book"/>
                <a:ea typeface="+mn-ea"/>
                <a:cs typeface="Avenir Book"/>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Avenir Book"/>
                <a:ea typeface="+mn-ea"/>
                <a:cs typeface="Avenir Book"/>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10000"/>
              </a:lnSpc>
              <a:buNone/>
            </a:pPr>
            <a:endParaRPr lang="en-US" sz="1600" dirty="0">
              <a:solidFill>
                <a:srgbClr val="5F6063"/>
              </a:solidFill>
              <a:latin typeface="Calibri" panose="020F0502020204030204" pitchFamily="34" charset="0"/>
              <a:cs typeface="Calibri" panose="020F0502020204030204" pitchFamily="34" charset="0"/>
            </a:endParaRPr>
          </a:p>
        </p:txBody>
      </p:sp>
      <p:pic>
        <p:nvPicPr>
          <p:cNvPr id="7" name="Picture 6" descr="11270-NNIEH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84660"/>
            <a:ext cx="7003160" cy="4899601"/>
          </a:xfrm>
          <a:prstGeom prst="rect">
            <a:avLst/>
          </a:prstGeom>
          <a:ln>
            <a:noFill/>
          </a:ln>
          <a:effectLst>
            <a:outerShdw blurRad="292100" dist="139700" dir="2700000" algn="tl" rotWithShape="0">
              <a:srgbClr val="333333">
                <a:alpha val="65000"/>
              </a:srgbClr>
            </a:outerShdw>
          </a:effectLst>
        </p:spPr>
      </p:pic>
      <p:sp>
        <p:nvSpPr>
          <p:cNvPr id="8" name="Title 1"/>
          <p:cNvSpPr txBox="1">
            <a:spLocks/>
          </p:cNvSpPr>
          <p:nvPr/>
        </p:nvSpPr>
        <p:spPr>
          <a:xfrm>
            <a:off x="1037315" y="3555107"/>
            <a:ext cx="3241567" cy="906964"/>
          </a:xfrm>
          <a:prstGeom prst="rect">
            <a:avLst/>
          </a:prstGeom>
          <a:effectLst>
            <a:outerShdw blurRad="50800" dist="38100" dir="8100000" algn="tr" rotWithShape="0">
              <a:prstClr val="black">
                <a:alpha val="40000"/>
              </a:prstClr>
            </a:outerShdw>
          </a:effectLst>
        </p:spPr>
        <p:txBody>
          <a:bodyPr vert="horz" lIns="91440" tIns="45720" rIns="91440" bIns="45720" rtlCol="0" anchor="ctr">
            <a:normAutofit/>
          </a:bodyPr>
          <a:lstStyle>
            <a:lvl1pPr algn="l" defTabSz="685800" rtl="0" eaLnBrk="1" latinLnBrk="0" hangingPunct="1">
              <a:lnSpc>
                <a:spcPct val="90000"/>
              </a:lnSpc>
              <a:spcBef>
                <a:spcPct val="0"/>
              </a:spcBef>
              <a:buNone/>
              <a:defRPr sz="3000" kern="1200">
                <a:solidFill>
                  <a:srgbClr val="0B56A5"/>
                </a:solidFill>
                <a:latin typeface="Avenir Book"/>
                <a:ea typeface="+mj-ea"/>
                <a:cs typeface="Avenir Book"/>
              </a:defRPr>
            </a:lvl1pPr>
          </a:lstStyle>
          <a:p>
            <a:r>
              <a:rPr lang="en-US" sz="2500" b="1" dirty="0">
                <a:solidFill>
                  <a:schemeClr val="accent1">
                    <a:lumMod val="50000"/>
                  </a:schemeClr>
                </a:solidFill>
                <a:latin typeface="+mj-lt"/>
              </a:rPr>
              <a:t>SERVICES</a:t>
            </a:r>
            <a:r>
              <a:rPr lang="en-US" sz="2500" dirty="0">
                <a:solidFill>
                  <a:srgbClr val="F07028"/>
                </a:solidFill>
                <a:latin typeface="+mj-lt"/>
              </a:rPr>
              <a:t> </a:t>
            </a:r>
            <a:r>
              <a:rPr lang="en-US" sz="2500" b="1" dirty="0">
                <a:solidFill>
                  <a:schemeClr val="accent1">
                    <a:lumMod val="25000"/>
                  </a:schemeClr>
                </a:solidFill>
                <a:latin typeface="+mj-lt"/>
              </a:rPr>
              <a:t>OFFERED</a:t>
            </a:r>
          </a:p>
        </p:txBody>
      </p:sp>
      <p:sp>
        <p:nvSpPr>
          <p:cNvPr id="11" name="Rectangle 10"/>
          <p:cNvSpPr/>
          <p:nvPr/>
        </p:nvSpPr>
        <p:spPr>
          <a:xfrm>
            <a:off x="674183" y="4827831"/>
            <a:ext cx="3835345" cy="369332"/>
          </a:xfrm>
          <a:prstGeom prst="rect">
            <a:avLst/>
          </a:prstGeom>
        </p:spPr>
        <p:txBody>
          <a:bodyPr wrap="none">
            <a:spAutoFit/>
          </a:bodyPr>
          <a:lstStyle/>
          <a:p>
            <a:r>
              <a:rPr lang="de-DE" dirty="0">
                <a:latin typeface="Avenir Book"/>
                <a:cs typeface="Avenir Book"/>
              </a:rPr>
              <a:t>Energy Efficient Enviroment Control</a:t>
            </a:r>
            <a:endParaRPr lang="en-US" dirty="0">
              <a:latin typeface="Avenir Book"/>
              <a:cs typeface="Avenir Book"/>
            </a:endParaRPr>
          </a:p>
        </p:txBody>
      </p:sp>
      <p:sp>
        <p:nvSpPr>
          <p:cNvPr id="12" name="Rectangle 11"/>
          <p:cNvSpPr/>
          <p:nvPr/>
        </p:nvSpPr>
        <p:spPr>
          <a:xfrm>
            <a:off x="710523" y="5678518"/>
            <a:ext cx="3121432" cy="369332"/>
          </a:xfrm>
          <a:prstGeom prst="rect">
            <a:avLst/>
          </a:prstGeom>
        </p:spPr>
        <p:txBody>
          <a:bodyPr wrap="none">
            <a:spAutoFit/>
          </a:bodyPr>
          <a:lstStyle/>
          <a:p>
            <a:r>
              <a:rPr lang="de-DE" dirty="0" smtClean="0">
                <a:latin typeface="Avenir Book"/>
                <a:cs typeface="Avenir Book"/>
              </a:rPr>
              <a:t>Building Automation Solution</a:t>
            </a:r>
            <a:endParaRPr lang="en-US" dirty="0">
              <a:latin typeface="Avenir Book"/>
              <a:cs typeface="Avenir Book"/>
            </a:endParaRPr>
          </a:p>
        </p:txBody>
      </p:sp>
      <p:sp>
        <p:nvSpPr>
          <p:cNvPr id="13" name="Rectangle 12"/>
          <p:cNvSpPr/>
          <p:nvPr/>
        </p:nvSpPr>
        <p:spPr>
          <a:xfrm>
            <a:off x="742873" y="6412525"/>
            <a:ext cx="1783373" cy="369332"/>
          </a:xfrm>
          <a:prstGeom prst="rect">
            <a:avLst/>
          </a:prstGeom>
        </p:spPr>
        <p:txBody>
          <a:bodyPr wrap="none">
            <a:spAutoFit/>
          </a:bodyPr>
          <a:lstStyle/>
          <a:p>
            <a:r>
              <a:rPr lang="de-DE" dirty="0">
                <a:latin typeface="Avenir Book"/>
                <a:cs typeface="Avenir Book"/>
              </a:rPr>
              <a:t>HVAC Products</a:t>
            </a:r>
            <a:endParaRPr lang="en-US" dirty="0">
              <a:latin typeface="Avenir Book"/>
              <a:cs typeface="Avenir Book"/>
            </a:endParaRPr>
          </a:p>
        </p:txBody>
      </p:sp>
      <p:sp>
        <p:nvSpPr>
          <p:cNvPr id="14" name="Rectangle 13"/>
          <p:cNvSpPr/>
          <p:nvPr/>
        </p:nvSpPr>
        <p:spPr>
          <a:xfrm>
            <a:off x="770242" y="7285498"/>
            <a:ext cx="1646605" cy="369332"/>
          </a:xfrm>
          <a:prstGeom prst="rect">
            <a:avLst/>
          </a:prstGeom>
        </p:spPr>
        <p:txBody>
          <a:bodyPr wrap="none">
            <a:spAutoFit/>
          </a:bodyPr>
          <a:lstStyle/>
          <a:p>
            <a:r>
              <a:rPr lang="de-DE" dirty="0">
                <a:latin typeface="Avenir Book"/>
                <a:cs typeface="Avenir Book"/>
              </a:rPr>
              <a:t>Panel Division</a:t>
            </a:r>
            <a:endParaRPr lang="en-US" dirty="0">
              <a:latin typeface="Avenir Book"/>
              <a:cs typeface="Avenir Book"/>
            </a:endParaRPr>
          </a:p>
        </p:txBody>
      </p:sp>
      <p:sp>
        <p:nvSpPr>
          <p:cNvPr id="15" name="Rectangle 14"/>
          <p:cNvSpPr/>
          <p:nvPr/>
        </p:nvSpPr>
        <p:spPr>
          <a:xfrm>
            <a:off x="710523" y="8063268"/>
            <a:ext cx="3198311" cy="369332"/>
          </a:xfrm>
          <a:prstGeom prst="rect">
            <a:avLst/>
          </a:prstGeom>
        </p:spPr>
        <p:txBody>
          <a:bodyPr wrap="none">
            <a:spAutoFit/>
          </a:bodyPr>
          <a:lstStyle/>
          <a:p>
            <a:r>
              <a:rPr lang="de-DE" dirty="0">
                <a:latin typeface="Avenir Book"/>
                <a:cs typeface="Avenir Book"/>
              </a:rPr>
              <a:t>Maintenance and Contracting</a:t>
            </a:r>
            <a:endParaRPr lang="en-US" dirty="0">
              <a:latin typeface="Avenir Book"/>
              <a:cs typeface="Avenir Book"/>
            </a:endParaRPr>
          </a:p>
        </p:txBody>
      </p:sp>
      <p:sp>
        <p:nvSpPr>
          <p:cNvPr id="16" name="Rectangle 15"/>
          <p:cNvSpPr/>
          <p:nvPr/>
        </p:nvSpPr>
        <p:spPr>
          <a:xfrm flipH="1">
            <a:off x="621092" y="736063"/>
            <a:ext cx="53091" cy="428038"/>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flipH="1">
            <a:off x="731522" y="3676222"/>
            <a:ext cx="53091" cy="428038"/>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itle 1"/>
          <p:cNvSpPr txBox="1">
            <a:spLocks/>
          </p:cNvSpPr>
          <p:nvPr/>
        </p:nvSpPr>
        <p:spPr>
          <a:xfrm>
            <a:off x="288828" y="9396920"/>
            <a:ext cx="6140221" cy="365334"/>
          </a:xfrm>
          <a:prstGeom prst="rect">
            <a:avLst/>
          </a:prstGeom>
          <a:effectLst>
            <a:outerShdw blurRad="50800" dist="38100" dir="8100000" algn="tr" rotWithShape="0">
              <a:prstClr val="black">
                <a:alpha val="40000"/>
              </a:prstClr>
            </a:outerShdw>
          </a:effectLst>
        </p:spPr>
        <p:txBody>
          <a:bodyPr vert="horz" lIns="91440" tIns="45720" rIns="91440" bIns="45720" rtlCol="0" anchor="b">
            <a:normAutofit fontScale="97500"/>
          </a:bodyPr>
          <a:lstStyle>
            <a:lvl1pPr algn="r" defTabSz="342900" rtl="0" eaLnBrk="1" latinLnBrk="0" hangingPunct="1">
              <a:spcBef>
                <a:spcPct val="0"/>
              </a:spcBef>
              <a:buNone/>
              <a:defRPr sz="405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b="1" dirty="0" smtClean="0">
                <a:solidFill>
                  <a:schemeClr val="accent1">
                    <a:lumMod val="25000"/>
                  </a:schemeClr>
                </a:solidFill>
              </a:rPr>
              <a:t>ISO CERTIFIED COMAPANY ISO 9001:2015 &amp; ISO 45001:2018</a:t>
            </a:r>
            <a:endParaRPr lang="en-US" sz="1600" b="1" dirty="0">
              <a:solidFill>
                <a:schemeClr val="accent1">
                  <a:lumMod val="25000"/>
                </a:schemeClr>
              </a:solidFill>
            </a:endParaRPr>
          </a:p>
        </p:txBody>
      </p:sp>
    </p:spTree>
    <p:extLst>
      <p:ext uri="{BB962C8B-B14F-4D97-AF65-F5344CB8AC3E}">
        <p14:creationId xmlns:p14="http://schemas.microsoft.com/office/powerpoint/2010/main" val="186829576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par>
                          <p:cTn id="9" fill="hold">
                            <p:stCondLst>
                              <p:cond delay="500"/>
                            </p:stCondLst>
                            <p:childTnLst>
                              <p:par>
                                <p:cTn id="10" presetID="12" presetClass="entr" presetSubtype="4" fill="hold" grpId="0" nodeType="afterEffect" nodePh="1">
                                  <p:stCondLst>
                                    <p:cond delay="0"/>
                                  </p:stCondLst>
                                  <p:endCondLst>
                                    <p:cond evt="begin" delay="0">
                                      <p:tn val="10"/>
                                    </p:cond>
                                  </p:end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800" fill="hold"/>
                                        <p:tgtEl>
                                          <p:spTgt spid="11"/>
                                        </p:tgtEl>
                                        <p:attrNameLst>
                                          <p:attrName>ppt_x</p:attrName>
                                        </p:attrNameLst>
                                      </p:cBhvr>
                                      <p:tavLst>
                                        <p:tav tm="0">
                                          <p:val>
                                            <p:strVal val="0-#ppt_w/2"/>
                                          </p:val>
                                        </p:tav>
                                        <p:tav tm="100000">
                                          <p:val>
                                            <p:strVal val="#ppt_x"/>
                                          </p:val>
                                        </p:tav>
                                      </p:tavLst>
                                    </p:anim>
                                    <p:anim calcmode="lin" valueType="num">
                                      <p:cBhvr additive="base">
                                        <p:cTn id="18" dur="8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1800"/>
                            </p:stCondLst>
                            <p:childTnLst>
                              <p:par>
                                <p:cTn id="20" presetID="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800" fill="hold"/>
                                        <p:tgtEl>
                                          <p:spTgt spid="12"/>
                                        </p:tgtEl>
                                        <p:attrNameLst>
                                          <p:attrName>ppt_x</p:attrName>
                                        </p:attrNameLst>
                                      </p:cBhvr>
                                      <p:tavLst>
                                        <p:tav tm="0">
                                          <p:val>
                                            <p:strVal val="0-#ppt_w/2"/>
                                          </p:val>
                                        </p:tav>
                                        <p:tav tm="100000">
                                          <p:val>
                                            <p:strVal val="#ppt_x"/>
                                          </p:val>
                                        </p:tav>
                                      </p:tavLst>
                                    </p:anim>
                                    <p:anim calcmode="lin" valueType="num">
                                      <p:cBhvr additive="base">
                                        <p:cTn id="23" dur="800" fill="hold"/>
                                        <p:tgtEl>
                                          <p:spTgt spid="12"/>
                                        </p:tgtEl>
                                        <p:attrNameLst>
                                          <p:attrName>ppt_y</p:attrName>
                                        </p:attrNameLst>
                                      </p:cBhvr>
                                      <p:tavLst>
                                        <p:tav tm="0">
                                          <p:val>
                                            <p:strVal val="#ppt_y"/>
                                          </p:val>
                                        </p:tav>
                                        <p:tav tm="100000">
                                          <p:val>
                                            <p:strVal val="#ppt_y"/>
                                          </p:val>
                                        </p:tav>
                                      </p:tavLst>
                                    </p:anim>
                                  </p:childTnLst>
                                </p:cTn>
                              </p:par>
                            </p:childTnLst>
                          </p:cTn>
                        </p:par>
                        <p:par>
                          <p:cTn id="24" fill="hold">
                            <p:stCondLst>
                              <p:cond delay="2600"/>
                            </p:stCondLst>
                            <p:childTnLst>
                              <p:par>
                                <p:cTn id="25" presetID="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800" fill="hold"/>
                                        <p:tgtEl>
                                          <p:spTgt spid="13"/>
                                        </p:tgtEl>
                                        <p:attrNameLst>
                                          <p:attrName>ppt_x</p:attrName>
                                        </p:attrNameLst>
                                      </p:cBhvr>
                                      <p:tavLst>
                                        <p:tav tm="0">
                                          <p:val>
                                            <p:strVal val="0-#ppt_w/2"/>
                                          </p:val>
                                        </p:tav>
                                        <p:tav tm="100000">
                                          <p:val>
                                            <p:strVal val="#ppt_x"/>
                                          </p:val>
                                        </p:tav>
                                      </p:tavLst>
                                    </p:anim>
                                    <p:anim calcmode="lin" valueType="num">
                                      <p:cBhvr additive="base">
                                        <p:cTn id="28" dur="800" fill="hold"/>
                                        <p:tgtEl>
                                          <p:spTgt spid="13"/>
                                        </p:tgtEl>
                                        <p:attrNameLst>
                                          <p:attrName>ppt_y</p:attrName>
                                        </p:attrNameLst>
                                      </p:cBhvr>
                                      <p:tavLst>
                                        <p:tav tm="0">
                                          <p:val>
                                            <p:strVal val="#ppt_y"/>
                                          </p:val>
                                        </p:tav>
                                        <p:tav tm="100000">
                                          <p:val>
                                            <p:strVal val="#ppt_y"/>
                                          </p:val>
                                        </p:tav>
                                      </p:tavLst>
                                    </p:anim>
                                  </p:childTnLst>
                                </p:cTn>
                              </p:par>
                            </p:childTnLst>
                          </p:cTn>
                        </p:par>
                        <p:par>
                          <p:cTn id="29" fill="hold">
                            <p:stCondLst>
                              <p:cond delay="3400"/>
                            </p:stCondLst>
                            <p:childTnLst>
                              <p:par>
                                <p:cTn id="30" presetID="2" presetClass="entr" presetSubtype="8"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800" fill="hold"/>
                                        <p:tgtEl>
                                          <p:spTgt spid="14"/>
                                        </p:tgtEl>
                                        <p:attrNameLst>
                                          <p:attrName>ppt_x</p:attrName>
                                        </p:attrNameLst>
                                      </p:cBhvr>
                                      <p:tavLst>
                                        <p:tav tm="0">
                                          <p:val>
                                            <p:strVal val="0-#ppt_w/2"/>
                                          </p:val>
                                        </p:tav>
                                        <p:tav tm="100000">
                                          <p:val>
                                            <p:strVal val="#ppt_x"/>
                                          </p:val>
                                        </p:tav>
                                      </p:tavLst>
                                    </p:anim>
                                    <p:anim calcmode="lin" valueType="num">
                                      <p:cBhvr additive="base">
                                        <p:cTn id="33" dur="800" fill="hold"/>
                                        <p:tgtEl>
                                          <p:spTgt spid="14"/>
                                        </p:tgtEl>
                                        <p:attrNameLst>
                                          <p:attrName>ppt_y</p:attrName>
                                        </p:attrNameLst>
                                      </p:cBhvr>
                                      <p:tavLst>
                                        <p:tav tm="0">
                                          <p:val>
                                            <p:strVal val="#ppt_y"/>
                                          </p:val>
                                        </p:tav>
                                        <p:tav tm="100000">
                                          <p:val>
                                            <p:strVal val="#ppt_y"/>
                                          </p:val>
                                        </p:tav>
                                      </p:tavLst>
                                    </p:anim>
                                  </p:childTnLst>
                                </p:cTn>
                              </p:par>
                            </p:childTnLst>
                          </p:cTn>
                        </p:par>
                        <p:par>
                          <p:cTn id="34" fill="hold">
                            <p:stCondLst>
                              <p:cond delay="4200"/>
                            </p:stCondLst>
                            <p:childTnLst>
                              <p:par>
                                <p:cTn id="35" presetID="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800" fill="hold"/>
                                        <p:tgtEl>
                                          <p:spTgt spid="15"/>
                                        </p:tgtEl>
                                        <p:attrNameLst>
                                          <p:attrName>ppt_x</p:attrName>
                                        </p:attrNameLst>
                                      </p:cBhvr>
                                      <p:tavLst>
                                        <p:tav tm="0">
                                          <p:val>
                                            <p:strVal val="0-#ppt_w/2"/>
                                          </p:val>
                                        </p:tav>
                                        <p:tav tm="100000">
                                          <p:val>
                                            <p:strVal val="#ppt_x"/>
                                          </p:val>
                                        </p:tav>
                                      </p:tavLst>
                                    </p:anim>
                                    <p:anim calcmode="lin" valueType="num">
                                      <p:cBhvr additive="base">
                                        <p:cTn id="38" dur="800" fill="hold"/>
                                        <p:tgtEl>
                                          <p:spTgt spid="1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1000"/>
                                        <p:tgtEl>
                                          <p:spTgt spid="16"/>
                                        </p:tgtEl>
                                        <p:attrNameLst>
                                          <p:attrName>ppt_y</p:attrName>
                                        </p:attrNameLst>
                                      </p:cBhvr>
                                      <p:tavLst>
                                        <p:tav tm="0">
                                          <p:val>
                                            <p:strVal val="#ppt_y+#ppt_h*1.125000"/>
                                          </p:val>
                                        </p:tav>
                                        <p:tav tm="100000">
                                          <p:val>
                                            <p:strVal val="#ppt_y"/>
                                          </p:val>
                                        </p:tav>
                                      </p:tavLst>
                                    </p:anim>
                                    <p:animEffect transition="in" filter="wipe(up)">
                                      <p:cBhvr>
                                        <p:cTn id="43" dur="1000"/>
                                        <p:tgtEl>
                                          <p:spTgt spid="16"/>
                                        </p:tgtEl>
                                      </p:cBhvr>
                                    </p:animEffect>
                                  </p:childTnLst>
                                </p:cTn>
                              </p:par>
                            </p:childTnLst>
                          </p:cTn>
                        </p:par>
                        <p:par>
                          <p:cTn id="44" fill="hold">
                            <p:stCondLst>
                              <p:cond delay="6000"/>
                            </p:stCondLst>
                            <p:childTnLst>
                              <p:par>
                                <p:cTn id="45" presetID="12" presetClass="entr" presetSubtype="4"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1000"/>
                                        <p:tgtEl>
                                          <p:spTgt spid="17"/>
                                        </p:tgtEl>
                                        <p:attrNameLst>
                                          <p:attrName>ppt_y</p:attrName>
                                        </p:attrNameLst>
                                      </p:cBhvr>
                                      <p:tavLst>
                                        <p:tav tm="0">
                                          <p:val>
                                            <p:strVal val="#ppt_y+#ppt_h*1.125000"/>
                                          </p:val>
                                        </p:tav>
                                        <p:tav tm="100000">
                                          <p:val>
                                            <p:strVal val="#ppt_y"/>
                                          </p:val>
                                        </p:tav>
                                      </p:tavLst>
                                    </p:anim>
                                    <p:animEffect transition="in" filter="wipe(up)">
                                      <p:cBhvr>
                                        <p:cTn id="48" dur="1000"/>
                                        <p:tgtEl>
                                          <p:spTgt spid="17"/>
                                        </p:tgtEl>
                                      </p:cBhvr>
                                    </p:animEffect>
                                  </p:childTnLst>
                                </p:cTn>
                              </p:par>
                            </p:childTnLst>
                          </p:cTn>
                        </p:par>
                        <p:par>
                          <p:cTn id="49" fill="hold">
                            <p:stCondLst>
                              <p:cond delay="7000"/>
                            </p:stCondLst>
                            <p:childTnLst>
                              <p:par>
                                <p:cTn id="50" presetID="12" presetClass="entr" presetSubtype="4"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1000"/>
                                        <p:tgtEl>
                                          <p:spTgt spid="18"/>
                                        </p:tgtEl>
                                        <p:attrNameLst>
                                          <p:attrName>ppt_y</p:attrName>
                                        </p:attrNameLst>
                                      </p:cBhvr>
                                      <p:tavLst>
                                        <p:tav tm="0">
                                          <p:val>
                                            <p:strVal val="#ppt_y+#ppt_h*1.125000"/>
                                          </p:val>
                                        </p:tav>
                                        <p:tav tm="100000">
                                          <p:val>
                                            <p:strVal val="#ppt_y"/>
                                          </p:val>
                                        </p:tav>
                                      </p:tavLst>
                                    </p:anim>
                                    <p:animEffect transition="in" filter="wipe(up)">
                                      <p:cBhvr>
                                        <p:cTn id="53"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1" grpId="0"/>
      <p:bldP spid="12" grpId="0"/>
      <p:bldP spid="13" grpId="0"/>
      <p:bldP spid="14" grpId="0"/>
      <p:bldP spid="15" grpId="0"/>
      <p:bldP spid="16" grpId="0" animBg="1"/>
      <p:bldP spid="17" grpId="0" animBg="1"/>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48168" y="806826"/>
            <a:ext cx="2454518" cy="369332"/>
          </a:xfrm>
          <a:prstGeom prst="rect">
            <a:avLst/>
          </a:prstGeom>
        </p:spPr>
        <p:txBody>
          <a:bodyPr wrap="none">
            <a:spAutoFit/>
          </a:bodyPr>
          <a:lstStyle/>
          <a:p>
            <a:r>
              <a:rPr lang="de-DE" dirty="0">
                <a:solidFill>
                  <a:schemeClr val="bg1"/>
                </a:solidFill>
                <a:latin typeface="Avenir Book"/>
                <a:cs typeface="Avenir Book"/>
              </a:rPr>
              <a:t>POWER SOLUTIONS</a:t>
            </a:r>
            <a:endParaRPr lang="en-US" dirty="0">
              <a:solidFill>
                <a:schemeClr val="bg1"/>
              </a:solidFill>
              <a:latin typeface="Avenir Book"/>
              <a:cs typeface="Avenir Book"/>
            </a:endParaRPr>
          </a:p>
        </p:txBody>
      </p:sp>
      <p:sp>
        <p:nvSpPr>
          <p:cNvPr id="20" name="Content Placeholder 3"/>
          <p:cNvSpPr txBox="1">
            <a:spLocks/>
          </p:cNvSpPr>
          <p:nvPr/>
        </p:nvSpPr>
        <p:spPr>
          <a:xfrm>
            <a:off x="811455" y="4074528"/>
            <a:ext cx="5412030" cy="171195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200" kern="1200">
                <a:solidFill>
                  <a:srgbClr val="5F6063"/>
                </a:solidFill>
                <a:latin typeface="Avenir Book"/>
                <a:ea typeface="+mn-ea"/>
                <a:cs typeface="Avenir Book"/>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rgbClr val="5F6063"/>
                </a:solidFill>
                <a:latin typeface="Avenir Book"/>
                <a:ea typeface="+mn-ea"/>
                <a:cs typeface="Avenir Book"/>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5F6063"/>
                </a:solidFill>
                <a:latin typeface="Avenir Book"/>
                <a:ea typeface="+mn-ea"/>
                <a:cs typeface="Avenir Book"/>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rgbClr val="5F6063"/>
                </a:solidFill>
                <a:latin typeface="Avenir Book"/>
                <a:ea typeface="+mn-ea"/>
                <a:cs typeface="Avenir Book"/>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rgbClr val="5F6063"/>
                </a:solidFill>
                <a:latin typeface="Avenir Book"/>
                <a:ea typeface="+mn-ea"/>
                <a:cs typeface="Avenir Book"/>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10000"/>
              </a:lnSpc>
              <a:spcBef>
                <a:spcPts val="0"/>
              </a:spcBef>
              <a:buNone/>
            </a:pPr>
            <a:endParaRPr lang="de-DE" sz="1600" dirty="0"/>
          </a:p>
          <a:p>
            <a:pPr marL="0" indent="0">
              <a:lnSpc>
                <a:spcPct val="110000"/>
              </a:lnSpc>
              <a:buNone/>
            </a:pPr>
            <a:r>
              <a:rPr lang="en-GB" sz="2400" dirty="0"/>
              <a:t> </a:t>
            </a:r>
            <a:endParaRPr lang="en-US" sz="2400" dirty="0"/>
          </a:p>
          <a:p>
            <a:pPr marL="0" indent="0">
              <a:lnSpc>
                <a:spcPct val="110000"/>
              </a:lnSpc>
              <a:buNone/>
            </a:pPr>
            <a:endParaRPr lang="en-US" sz="2400" dirty="0"/>
          </a:p>
          <a:p>
            <a:pPr marL="0" indent="0">
              <a:lnSpc>
                <a:spcPct val="110000"/>
              </a:lnSpc>
              <a:buNone/>
            </a:pPr>
            <a:r>
              <a:rPr lang="en-US" sz="2400" dirty="0" smtClean="0"/>
              <a:t>                                     </a:t>
            </a:r>
            <a:endParaRPr lang="en-US" sz="2400" dirty="0"/>
          </a:p>
        </p:txBody>
      </p:sp>
      <p:sp>
        <p:nvSpPr>
          <p:cNvPr id="21" name="Content Placeholder 3"/>
          <p:cNvSpPr txBox="1">
            <a:spLocks/>
          </p:cNvSpPr>
          <p:nvPr/>
        </p:nvSpPr>
        <p:spPr>
          <a:xfrm>
            <a:off x="997147" y="1280980"/>
            <a:ext cx="5849861" cy="809650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200" kern="1200">
                <a:solidFill>
                  <a:srgbClr val="5F6063"/>
                </a:solidFill>
                <a:latin typeface="Avenir Book"/>
                <a:ea typeface="+mn-ea"/>
                <a:cs typeface="Avenir Book"/>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rgbClr val="5F6063"/>
                </a:solidFill>
                <a:latin typeface="Avenir Book"/>
                <a:ea typeface="+mn-ea"/>
                <a:cs typeface="Avenir Book"/>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5F6063"/>
                </a:solidFill>
                <a:latin typeface="Avenir Book"/>
                <a:ea typeface="+mn-ea"/>
                <a:cs typeface="Avenir Book"/>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rgbClr val="5F6063"/>
                </a:solidFill>
                <a:latin typeface="Avenir Book"/>
                <a:ea typeface="+mn-ea"/>
                <a:cs typeface="Avenir Book"/>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rgbClr val="5F6063"/>
                </a:solidFill>
                <a:latin typeface="Avenir Book"/>
                <a:ea typeface="+mn-ea"/>
                <a:cs typeface="Avenir Book"/>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0000"/>
              </a:lnSpc>
              <a:buFont typeface="Wingdings" panose="05000000000000000000" pitchFamily="2" charset="2"/>
              <a:buChar char="v"/>
            </a:pPr>
            <a:r>
              <a:rPr lang="en-US" sz="1500" b="1" dirty="0">
                <a:solidFill>
                  <a:srgbClr val="0B56A5"/>
                </a:solidFill>
                <a:ea typeface="+mj-ea"/>
              </a:rPr>
              <a:t>E</a:t>
            </a:r>
            <a:r>
              <a:rPr lang="en-US" sz="1500" b="1" dirty="0">
                <a:solidFill>
                  <a:srgbClr val="0B56A5"/>
                </a:solidFill>
                <a:latin typeface="Calibri" panose="020F0502020204030204" pitchFamily="34" charset="0"/>
                <a:ea typeface="+mj-ea"/>
                <a:cs typeface="Calibri" panose="020F0502020204030204" pitchFamily="34" charset="0"/>
              </a:rPr>
              <a:t>nergy Efficient </a:t>
            </a:r>
            <a:r>
              <a:rPr lang="en-US" sz="1500" b="1" dirty="0" smtClean="0">
                <a:solidFill>
                  <a:srgbClr val="0B56A5"/>
                </a:solidFill>
                <a:latin typeface="Calibri" panose="020F0502020204030204" pitchFamily="34" charset="0"/>
                <a:ea typeface="+mj-ea"/>
                <a:cs typeface="Calibri" panose="020F0502020204030204" pitchFamily="34" charset="0"/>
              </a:rPr>
              <a:t>Environmental Control</a:t>
            </a:r>
            <a:endParaRPr lang="en-GB" sz="1500" b="1" dirty="0">
              <a:latin typeface="Calibri" panose="020F0502020204030204" pitchFamily="34" charset="0"/>
              <a:cs typeface="Calibri" panose="020F0502020204030204" pitchFamily="34" charset="0"/>
            </a:endParaRPr>
          </a:p>
          <a:p>
            <a:pPr lvl="2">
              <a:lnSpc>
                <a:spcPct val="110000"/>
              </a:lnSpc>
              <a:spcBef>
                <a:spcPts val="0"/>
              </a:spcBef>
              <a:buFont typeface="Wingdings" pitchFamily="2" charset="2"/>
              <a:buChar char="Ø"/>
            </a:pPr>
            <a:r>
              <a:rPr lang="de-DE" sz="1500" dirty="0">
                <a:latin typeface="Calibri" panose="020F0502020204030204" pitchFamily="34" charset="0"/>
                <a:cs typeface="Calibri" panose="020F0502020204030204" pitchFamily="34" charset="0"/>
              </a:rPr>
              <a:t> </a:t>
            </a:r>
            <a:r>
              <a:rPr lang="de-DE" sz="1500" dirty="0">
                <a:solidFill>
                  <a:schemeClr val="tx2"/>
                </a:solidFill>
                <a:latin typeface="Calibri" panose="020F0502020204030204" pitchFamily="34" charset="0"/>
                <a:cs typeface="Calibri" panose="020F0502020204030204" pitchFamily="34" charset="0"/>
              </a:rPr>
              <a:t>Room Pressure Monitor / Controller</a:t>
            </a:r>
          </a:p>
          <a:p>
            <a:pPr lvl="2">
              <a:lnSpc>
                <a:spcPct val="110000"/>
              </a:lnSpc>
              <a:spcBef>
                <a:spcPts val="0"/>
              </a:spcBef>
              <a:buFont typeface="Wingdings" pitchFamily="2" charset="2"/>
              <a:buChar char="Ø"/>
            </a:pPr>
            <a:r>
              <a:rPr lang="de-DE" sz="1500" dirty="0">
                <a:solidFill>
                  <a:schemeClr val="tx2"/>
                </a:solidFill>
                <a:latin typeface="Calibri" panose="020F0502020204030204" pitchFamily="34" charset="0"/>
                <a:cs typeface="Calibri" panose="020F0502020204030204" pitchFamily="34" charset="0"/>
              </a:rPr>
              <a:t> Fume Hood Monitor /Controller</a:t>
            </a:r>
          </a:p>
          <a:p>
            <a:pPr lvl="2">
              <a:lnSpc>
                <a:spcPct val="110000"/>
              </a:lnSpc>
              <a:spcBef>
                <a:spcPts val="0"/>
              </a:spcBef>
              <a:buFont typeface="Wingdings" pitchFamily="2" charset="2"/>
              <a:buChar char="Ø"/>
            </a:pPr>
            <a:r>
              <a:rPr lang="en-US" sz="1500" dirty="0">
                <a:solidFill>
                  <a:schemeClr val="tx2"/>
                </a:solidFill>
                <a:latin typeface="Calibri" panose="020F0502020204030204" pitchFamily="34" charset="0"/>
                <a:cs typeface="Calibri" panose="020F0502020204030204" pitchFamily="34" charset="0"/>
              </a:rPr>
              <a:t> Multiview </a:t>
            </a:r>
            <a:r>
              <a:rPr lang="en-US" sz="1500" dirty="0" smtClean="0">
                <a:solidFill>
                  <a:schemeClr val="tx2"/>
                </a:solidFill>
                <a:latin typeface="Calibri" panose="020F0502020204030204" pitchFamily="34" charset="0"/>
                <a:cs typeface="Calibri" panose="020F0502020204030204" pitchFamily="34" charset="0"/>
              </a:rPr>
              <a:t>Monitor for Multi Room/ Point </a:t>
            </a:r>
            <a:r>
              <a:rPr lang="en-US" sz="1500" dirty="0">
                <a:solidFill>
                  <a:schemeClr val="tx2"/>
                </a:solidFill>
                <a:latin typeface="Calibri" panose="020F0502020204030204" pitchFamily="34" charset="0"/>
                <a:cs typeface="Calibri" panose="020F0502020204030204" pitchFamily="34" charset="0"/>
              </a:rPr>
              <a:t>	</a:t>
            </a:r>
            <a:endParaRPr lang="en-US" sz="1500" dirty="0" smtClean="0">
              <a:solidFill>
                <a:schemeClr val="tx2"/>
              </a:solidFill>
              <a:latin typeface="Calibri" panose="020F0502020204030204" pitchFamily="34" charset="0"/>
              <a:cs typeface="Calibri" panose="020F0502020204030204" pitchFamily="34" charset="0"/>
            </a:endParaRPr>
          </a:p>
          <a:p>
            <a:pPr lvl="2">
              <a:lnSpc>
                <a:spcPct val="110000"/>
              </a:lnSpc>
              <a:spcBef>
                <a:spcPts val="0"/>
              </a:spcBef>
              <a:buFont typeface="Wingdings" pitchFamily="2" charset="2"/>
              <a:buChar char="Ø"/>
            </a:pPr>
            <a:r>
              <a:rPr lang="en-US" sz="1500" dirty="0">
                <a:solidFill>
                  <a:schemeClr val="tx2"/>
                </a:solidFill>
                <a:latin typeface="Calibri" panose="020F0502020204030204" pitchFamily="34" charset="0"/>
                <a:cs typeface="Calibri" panose="020F0502020204030204" pitchFamily="34" charset="0"/>
              </a:rPr>
              <a:t> </a:t>
            </a:r>
            <a:r>
              <a:rPr lang="en-US" sz="1500" dirty="0" smtClean="0">
                <a:solidFill>
                  <a:schemeClr val="tx2"/>
                </a:solidFill>
                <a:latin typeface="Calibri" panose="020F0502020204030204" pitchFamily="34" charset="0"/>
                <a:cs typeface="Calibri" panose="020F0502020204030204" pitchFamily="34" charset="0"/>
              </a:rPr>
              <a:t>Room </a:t>
            </a:r>
            <a:r>
              <a:rPr lang="en-US" sz="1500" dirty="0">
                <a:solidFill>
                  <a:schemeClr val="tx2"/>
                </a:solidFill>
                <a:latin typeface="Calibri" panose="020F0502020204030204" pitchFamily="34" charset="0"/>
                <a:cs typeface="Calibri" panose="020F0502020204030204" pitchFamily="34" charset="0"/>
              </a:rPr>
              <a:t>Monitor</a:t>
            </a:r>
          </a:p>
          <a:p>
            <a:pPr lvl="2">
              <a:lnSpc>
                <a:spcPct val="110000"/>
              </a:lnSpc>
              <a:spcBef>
                <a:spcPts val="0"/>
              </a:spcBef>
              <a:buFont typeface="Wingdings" pitchFamily="2" charset="2"/>
              <a:buChar char="Ø"/>
            </a:pPr>
            <a:r>
              <a:rPr lang="en-US" sz="1500" dirty="0">
                <a:solidFill>
                  <a:schemeClr val="tx2"/>
                </a:solidFill>
                <a:latin typeface="Calibri" panose="020F0502020204030204" pitchFamily="34" charset="0"/>
                <a:cs typeface="Calibri" panose="020F0502020204030204" pitchFamily="34" charset="0"/>
              </a:rPr>
              <a:t> Conditional </a:t>
            </a:r>
            <a:r>
              <a:rPr lang="en-US" sz="1500" dirty="0" smtClean="0">
                <a:solidFill>
                  <a:schemeClr val="tx2"/>
                </a:solidFill>
                <a:latin typeface="Calibri" panose="020F0502020204030204" pitchFamily="34" charset="0"/>
                <a:cs typeface="Calibri" panose="020F0502020204030204" pitchFamily="34" charset="0"/>
              </a:rPr>
              <a:t>Display</a:t>
            </a:r>
            <a:endParaRPr lang="en-US" sz="1500" dirty="0">
              <a:solidFill>
                <a:schemeClr val="tx2"/>
              </a:solidFill>
              <a:latin typeface="Calibri" panose="020F0502020204030204" pitchFamily="34" charset="0"/>
              <a:cs typeface="Calibri" panose="020F0502020204030204" pitchFamily="34" charset="0"/>
            </a:endParaRPr>
          </a:p>
          <a:p>
            <a:pPr>
              <a:lnSpc>
                <a:spcPct val="110000"/>
              </a:lnSpc>
              <a:buFont typeface="Wingdings" panose="05000000000000000000" pitchFamily="2" charset="2"/>
              <a:buChar char="v"/>
            </a:pPr>
            <a:r>
              <a:rPr lang="en-US" sz="1500" b="1" dirty="0">
                <a:solidFill>
                  <a:srgbClr val="0B56A5"/>
                </a:solidFill>
                <a:latin typeface="Calibri" panose="020F0502020204030204" pitchFamily="34" charset="0"/>
                <a:cs typeface="Calibri" panose="020F0502020204030204" pitchFamily="34" charset="0"/>
              </a:rPr>
              <a:t> </a:t>
            </a:r>
            <a:r>
              <a:rPr lang="en-US" sz="1500" b="1" dirty="0" smtClean="0">
                <a:solidFill>
                  <a:srgbClr val="0B56A5"/>
                </a:solidFill>
                <a:latin typeface="Calibri" panose="020F0502020204030204" pitchFamily="34" charset="0"/>
                <a:cs typeface="Calibri" panose="020F0502020204030204" pitchFamily="34" charset="0"/>
              </a:rPr>
              <a:t>Building Automation </a:t>
            </a:r>
            <a:r>
              <a:rPr lang="en-US" sz="1500" b="1" dirty="0">
                <a:solidFill>
                  <a:srgbClr val="0B56A5"/>
                </a:solidFill>
                <a:latin typeface="Calibri" panose="020F0502020204030204" pitchFamily="34" charset="0"/>
                <a:cs typeface="Calibri" panose="020F0502020204030204" pitchFamily="34" charset="0"/>
              </a:rPr>
              <a:t>Solutions</a:t>
            </a:r>
            <a:r>
              <a:rPr lang="en-GB" sz="1500" dirty="0">
                <a:latin typeface="Calibri" panose="020F0502020204030204" pitchFamily="34" charset="0"/>
                <a:cs typeface="Calibri" panose="020F0502020204030204" pitchFamily="34" charset="0"/>
              </a:rPr>
              <a:t>.</a:t>
            </a:r>
          </a:p>
          <a:p>
            <a:pPr lvl="2">
              <a:lnSpc>
                <a:spcPct val="110000"/>
              </a:lnSpc>
              <a:spcBef>
                <a:spcPts val="0"/>
              </a:spcBef>
              <a:buFont typeface="Wingdings" pitchFamily="2" charset="2"/>
              <a:buChar char="Ø"/>
            </a:pPr>
            <a:r>
              <a:rPr lang="de-DE" sz="1500" dirty="0">
                <a:latin typeface="Calibri" panose="020F0502020204030204" pitchFamily="34" charset="0"/>
                <a:cs typeface="Calibri" panose="020F0502020204030204" pitchFamily="34" charset="0"/>
              </a:rPr>
              <a:t>  Intelligent </a:t>
            </a:r>
            <a:r>
              <a:rPr lang="de-DE" sz="1500" dirty="0" smtClean="0">
                <a:latin typeface="Calibri" panose="020F0502020204030204" pitchFamily="34" charset="0"/>
                <a:cs typeface="Calibri" panose="020F0502020204030204" pitchFamily="34" charset="0"/>
              </a:rPr>
              <a:t>Buil</a:t>
            </a:r>
            <a:r>
              <a:rPr lang="de-DE" sz="1500" dirty="0">
                <a:latin typeface="Calibri" panose="020F0502020204030204" pitchFamily="34" charset="0"/>
                <a:cs typeface="Calibri" panose="020F0502020204030204" pitchFamily="34" charset="0"/>
              </a:rPr>
              <a:t>ding </a:t>
            </a:r>
            <a:r>
              <a:rPr lang="de-DE" sz="1500" dirty="0" smtClean="0">
                <a:latin typeface="Calibri" panose="020F0502020204030204" pitchFamily="34" charset="0"/>
                <a:cs typeface="Calibri" panose="020F0502020204030204" pitchFamily="34" charset="0"/>
              </a:rPr>
              <a:t>Management Systems(IBMS)</a:t>
            </a:r>
          </a:p>
          <a:p>
            <a:pPr lvl="2">
              <a:lnSpc>
                <a:spcPct val="110000"/>
              </a:lnSpc>
              <a:spcBef>
                <a:spcPts val="0"/>
              </a:spcBef>
              <a:buFont typeface="Wingdings" pitchFamily="2" charset="2"/>
              <a:buChar char="Ø"/>
            </a:pPr>
            <a:r>
              <a:rPr lang="de-DE" sz="1500" dirty="0">
                <a:latin typeface="Calibri" panose="020F0502020204030204" pitchFamily="34" charset="0"/>
                <a:cs typeface="Calibri" panose="020F0502020204030204" pitchFamily="34" charset="0"/>
              </a:rPr>
              <a:t> </a:t>
            </a:r>
            <a:r>
              <a:rPr lang="de-DE" sz="1500" dirty="0" smtClean="0">
                <a:latin typeface="Calibri" panose="020F0502020204030204" pitchFamily="34" charset="0"/>
                <a:cs typeface="Calibri" panose="020F0502020204030204" pitchFamily="34" charset="0"/>
              </a:rPr>
              <a:t>Lighting Contrtol System (LCS)</a:t>
            </a:r>
            <a:endParaRPr lang="de-DE" sz="1500" dirty="0">
              <a:latin typeface="Calibri" panose="020F0502020204030204" pitchFamily="34" charset="0"/>
              <a:cs typeface="Calibri" panose="020F0502020204030204" pitchFamily="34" charset="0"/>
            </a:endParaRPr>
          </a:p>
          <a:p>
            <a:pPr lvl="2">
              <a:lnSpc>
                <a:spcPct val="110000"/>
              </a:lnSpc>
              <a:spcBef>
                <a:spcPts val="0"/>
              </a:spcBef>
              <a:buFont typeface="Wingdings" pitchFamily="2" charset="2"/>
              <a:buChar char="Ø"/>
            </a:pPr>
            <a:r>
              <a:rPr lang="de-DE" sz="1500" dirty="0">
                <a:latin typeface="Calibri" panose="020F0502020204030204" pitchFamily="34" charset="0"/>
                <a:cs typeface="Calibri" panose="020F0502020204030204" pitchFamily="34" charset="0"/>
              </a:rPr>
              <a:t>  Industrial Automation System (PLCs,SCADA)</a:t>
            </a:r>
          </a:p>
          <a:p>
            <a:pPr lvl="2">
              <a:lnSpc>
                <a:spcPct val="110000"/>
              </a:lnSpc>
              <a:spcBef>
                <a:spcPts val="0"/>
              </a:spcBef>
              <a:buFont typeface="Wingdings" pitchFamily="2" charset="2"/>
              <a:buChar char="Ø"/>
            </a:pPr>
            <a:r>
              <a:rPr lang="de-DE" sz="1500" dirty="0">
                <a:latin typeface="Calibri" panose="020F0502020204030204" pitchFamily="34" charset="0"/>
                <a:cs typeface="Calibri" panose="020F0502020204030204" pitchFamily="34" charset="0"/>
              </a:rPr>
              <a:t>  Standalone Control </a:t>
            </a:r>
            <a:r>
              <a:rPr lang="de-DE" sz="1500" dirty="0" smtClean="0">
                <a:latin typeface="Calibri" panose="020F0502020204030204" pitchFamily="34" charset="0"/>
                <a:cs typeface="Calibri" panose="020F0502020204030204" pitchFamily="34" charset="0"/>
              </a:rPr>
              <a:t>System.</a:t>
            </a:r>
            <a:endParaRPr lang="de-DE" sz="1500" dirty="0">
              <a:latin typeface="Calibri" panose="020F0502020204030204" pitchFamily="34" charset="0"/>
              <a:cs typeface="Calibri" panose="020F0502020204030204" pitchFamily="34" charset="0"/>
            </a:endParaRPr>
          </a:p>
          <a:p>
            <a:pPr lvl="2">
              <a:lnSpc>
                <a:spcPct val="110000"/>
              </a:lnSpc>
              <a:spcBef>
                <a:spcPts val="0"/>
              </a:spcBef>
              <a:buFont typeface="Wingdings" pitchFamily="2" charset="2"/>
              <a:buChar char="Ø"/>
            </a:pPr>
            <a:r>
              <a:rPr lang="de-DE" sz="1500" dirty="0">
                <a:latin typeface="Calibri" panose="020F0502020204030204" pitchFamily="34" charset="0"/>
                <a:cs typeface="Calibri" panose="020F0502020204030204" pitchFamily="34" charset="0"/>
              </a:rPr>
              <a:t>  HVAC Control </a:t>
            </a:r>
            <a:r>
              <a:rPr lang="de-DE" sz="1500" dirty="0" smtClean="0">
                <a:latin typeface="Calibri" panose="020F0502020204030204" pitchFamily="34" charset="0"/>
                <a:cs typeface="Calibri" panose="020F0502020204030204" pitchFamily="34" charset="0"/>
              </a:rPr>
              <a:t>System.</a:t>
            </a:r>
          </a:p>
          <a:p>
            <a:pPr lvl="2">
              <a:lnSpc>
                <a:spcPct val="110000"/>
              </a:lnSpc>
              <a:spcBef>
                <a:spcPts val="0"/>
              </a:spcBef>
              <a:buFont typeface="Wingdings" pitchFamily="2" charset="2"/>
              <a:buChar char="Ø"/>
            </a:pPr>
            <a:r>
              <a:rPr lang="de-DE" sz="1500" dirty="0">
                <a:latin typeface="Calibri" panose="020F0502020204030204" pitchFamily="34" charset="0"/>
                <a:cs typeface="Calibri" panose="020F0502020204030204" pitchFamily="34" charset="0"/>
              </a:rPr>
              <a:t>  </a:t>
            </a:r>
            <a:r>
              <a:rPr lang="de-DE" sz="1500" dirty="0" smtClean="0">
                <a:latin typeface="Calibri" panose="020F0502020204030204" pitchFamily="34" charset="0"/>
                <a:cs typeface="Calibri" panose="020F0502020204030204" pitchFamily="34" charset="0"/>
              </a:rPr>
              <a:t>Leak Detection System.</a:t>
            </a:r>
            <a:endParaRPr lang="de-DE" sz="1300" dirty="0" smtClean="0">
              <a:latin typeface="Calibri" panose="020F0502020204030204" pitchFamily="34" charset="0"/>
              <a:cs typeface="Calibri" panose="020F0502020204030204" pitchFamily="34" charset="0"/>
            </a:endParaRPr>
          </a:p>
          <a:p>
            <a:pPr>
              <a:lnSpc>
                <a:spcPct val="110000"/>
              </a:lnSpc>
              <a:buFont typeface="Wingdings" panose="05000000000000000000" pitchFamily="2" charset="2"/>
              <a:buChar char="v"/>
            </a:pPr>
            <a:r>
              <a:rPr lang="en-US" sz="1500" b="1" dirty="0">
                <a:solidFill>
                  <a:srgbClr val="0B56A5"/>
                </a:solidFill>
                <a:latin typeface="Calibri" panose="020F0502020204030204" pitchFamily="34" charset="0"/>
                <a:cs typeface="Calibri" panose="020F0502020204030204" pitchFamily="34" charset="0"/>
              </a:rPr>
              <a:t>HVAC Products</a:t>
            </a:r>
            <a:endParaRPr lang="en-GB" sz="1500" dirty="0">
              <a:latin typeface="Calibri" panose="020F0502020204030204" pitchFamily="34" charset="0"/>
              <a:cs typeface="Calibri" panose="020F0502020204030204" pitchFamily="34" charset="0"/>
            </a:endParaRPr>
          </a:p>
          <a:p>
            <a:pPr lvl="2">
              <a:buFont typeface="Wingdings" panose="05000000000000000000" pitchFamily="2" charset="2"/>
              <a:buChar char="Ø"/>
            </a:pPr>
            <a:r>
              <a:rPr lang="en-US" sz="1500" dirty="0">
                <a:latin typeface="Calibri" panose="020F0502020204030204" pitchFamily="34" charset="0"/>
                <a:cs typeface="Calibri" panose="020F0502020204030204" pitchFamily="34" charset="0"/>
              </a:rPr>
              <a:t> Variable/Constant Air Volume.</a:t>
            </a:r>
            <a:endParaRPr lang="en-GB" sz="1500" dirty="0">
              <a:latin typeface="Calibri" panose="020F0502020204030204" pitchFamily="34" charset="0"/>
              <a:cs typeface="Calibri" panose="020F0502020204030204" pitchFamily="34" charset="0"/>
            </a:endParaRPr>
          </a:p>
          <a:p>
            <a:pPr lvl="2">
              <a:buFont typeface="Wingdings" panose="05000000000000000000" pitchFamily="2" charset="2"/>
              <a:buChar char="Ø"/>
            </a:pPr>
            <a:r>
              <a:rPr lang="en-US" sz="1500" dirty="0">
                <a:latin typeface="Calibri" panose="020F0502020204030204" pitchFamily="34" charset="0"/>
                <a:cs typeface="Calibri" panose="020F0502020204030204" pitchFamily="34" charset="0"/>
              </a:rPr>
              <a:t> Meters (Flow/BTU/Water/KWH)</a:t>
            </a:r>
            <a:endParaRPr lang="en-GB" sz="1500" dirty="0">
              <a:latin typeface="Calibri" panose="020F0502020204030204" pitchFamily="34" charset="0"/>
              <a:cs typeface="Calibri" panose="020F0502020204030204" pitchFamily="34" charset="0"/>
            </a:endParaRPr>
          </a:p>
          <a:p>
            <a:pPr lvl="2">
              <a:buFont typeface="Wingdings" panose="05000000000000000000" pitchFamily="2" charset="2"/>
              <a:buChar char="Ø"/>
            </a:pPr>
            <a:r>
              <a:rPr lang="en-US" sz="1500" dirty="0">
                <a:latin typeface="Calibri" panose="020F0502020204030204" pitchFamily="34" charset="0"/>
                <a:cs typeface="Calibri" panose="020F0502020204030204" pitchFamily="34" charset="0"/>
              </a:rPr>
              <a:t> Thermostat (room/Duct)</a:t>
            </a:r>
            <a:endParaRPr lang="en-GB" sz="1500" dirty="0">
              <a:latin typeface="Calibri" panose="020F0502020204030204" pitchFamily="34" charset="0"/>
              <a:cs typeface="Calibri" panose="020F0502020204030204" pitchFamily="34" charset="0"/>
            </a:endParaRPr>
          </a:p>
          <a:p>
            <a:pPr lvl="2">
              <a:buFont typeface="Wingdings" panose="05000000000000000000" pitchFamily="2" charset="2"/>
              <a:buChar char="Ø"/>
            </a:pPr>
            <a:r>
              <a:rPr lang="en-US" sz="1500" dirty="0">
                <a:latin typeface="Calibri" panose="020F0502020204030204" pitchFamily="34" charset="0"/>
                <a:cs typeface="Calibri" panose="020F0502020204030204" pitchFamily="34" charset="0"/>
              </a:rPr>
              <a:t> Air Control Products</a:t>
            </a:r>
            <a:endParaRPr lang="en-GB" sz="1500" dirty="0">
              <a:latin typeface="Calibri" panose="020F0502020204030204" pitchFamily="34" charset="0"/>
              <a:cs typeface="Calibri" panose="020F0502020204030204" pitchFamily="34" charset="0"/>
            </a:endParaRPr>
          </a:p>
          <a:p>
            <a:pPr lvl="2">
              <a:buFont typeface="Wingdings" panose="05000000000000000000" pitchFamily="2" charset="2"/>
              <a:buChar char="Ø"/>
            </a:pPr>
            <a:r>
              <a:rPr lang="en-US" sz="1500" dirty="0">
                <a:latin typeface="Calibri" panose="020F0502020204030204" pitchFamily="34" charset="0"/>
                <a:cs typeface="Calibri" panose="020F0502020204030204" pitchFamily="34" charset="0"/>
              </a:rPr>
              <a:t> Control Sensor (Building and Industrial).</a:t>
            </a:r>
            <a:endParaRPr lang="en-GB" sz="1500" dirty="0">
              <a:latin typeface="Calibri" panose="020F0502020204030204" pitchFamily="34" charset="0"/>
              <a:cs typeface="Calibri" panose="020F0502020204030204" pitchFamily="34" charset="0"/>
            </a:endParaRPr>
          </a:p>
          <a:p>
            <a:pPr lvl="2">
              <a:buFont typeface="Wingdings" panose="05000000000000000000" pitchFamily="2" charset="2"/>
              <a:buChar char="Ø"/>
            </a:pPr>
            <a:r>
              <a:rPr lang="en-US" sz="1500" dirty="0">
                <a:latin typeface="Calibri" panose="020F0502020204030204" pitchFamily="34" charset="0"/>
                <a:cs typeface="Calibri" panose="020F0502020204030204" pitchFamily="34" charset="0"/>
              </a:rPr>
              <a:t> Current Sensor and Transducers.</a:t>
            </a:r>
            <a:endParaRPr lang="en-GB" sz="1500" dirty="0">
              <a:latin typeface="Calibri" panose="020F0502020204030204" pitchFamily="34" charset="0"/>
              <a:cs typeface="Calibri" panose="020F0502020204030204" pitchFamily="34" charset="0"/>
            </a:endParaRPr>
          </a:p>
          <a:p>
            <a:pPr lvl="2">
              <a:buFont typeface="Wingdings" panose="05000000000000000000" pitchFamily="2" charset="2"/>
              <a:buChar char="Ø"/>
            </a:pPr>
            <a:r>
              <a:rPr lang="en-US" sz="1500" dirty="0">
                <a:latin typeface="Calibri" panose="020F0502020204030204" pitchFamily="34" charset="0"/>
                <a:cs typeface="Calibri" panose="020F0502020204030204" pitchFamily="34" charset="0"/>
              </a:rPr>
              <a:t> Valves and actuator. </a:t>
            </a:r>
            <a:endParaRPr lang="en-US" sz="1500" dirty="0" smtClean="0">
              <a:latin typeface="Calibri" panose="020F0502020204030204" pitchFamily="34" charset="0"/>
              <a:cs typeface="Calibri" panose="020F0502020204030204" pitchFamily="34" charset="0"/>
            </a:endParaRPr>
          </a:p>
          <a:p>
            <a:pPr>
              <a:lnSpc>
                <a:spcPct val="110000"/>
              </a:lnSpc>
              <a:buFont typeface="Wingdings" panose="05000000000000000000" pitchFamily="2" charset="2"/>
              <a:buChar char="v"/>
            </a:pPr>
            <a:r>
              <a:rPr lang="en-GB" sz="1500" b="1" dirty="0">
                <a:solidFill>
                  <a:srgbClr val="0B56A5"/>
                </a:solidFill>
                <a:latin typeface="Calibri" panose="020F0502020204030204" pitchFamily="34" charset="0"/>
                <a:cs typeface="Calibri" panose="020F0502020204030204" pitchFamily="34" charset="0"/>
              </a:rPr>
              <a:t>Panel Division</a:t>
            </a:r>
            <a:endParaRPr lang="en-GB" sz="1500" dirty="0">
              <a:latin typeface="Calibri" panose="020F0502020204030204" pitchFamily="34" charset="0"/>
              <a:cs typeface="Calibri" panose="020F0502020204030204" pitchFamily="34" charset="0"/>
            </a:endParaRPr>
          </a:p>
          <a:p>
            <a:pPr lvl="2">
              <a:lnSpc>
                <a:spcPct val="110000"/>
              </a:lnSpc>
              <a:spcBef>
                <a:spcPts val="0"/>
              </a:spcBef>
              <a:buFont typeface="Wingdings" pitchFamily="2" charset="2"/>
              <a:buChar char="Ø"/>
            </a:pPr>
            <a:r>
              <a:rPr lang="de-DE" sz="1500" dirty="0">
                <a:latin typeface="Calibri" panose="020F0502020204030204" pitchFamily="34" charset="0"/>
                <a:cs typeface="Calibri" panose="020F0502020204030204" pitchFamily="34" charset="0"/>
              </a:rPr>
              <a:t> Motor Control Center (MCC).</a:t>
            </a:r>
          </a:p>
          <a:p>
            <a:pPr lvl="2">
              <a:lnSpc>
                <a:spcPct val="110000"/>
              </a:lnSpc>
              <a:spcBef>
                <a:spcPts val="0"/>
              </a:spcBef>
              <a:buFont typeface="Wingdings" pitchFamily="2" charset="2"/>
              <a:buChar char="Ø"/>
            </a:pPr>
            <a:r>
              <a:rPr lang="de-DE" sz="1500" dirty="0">
                <a:latin typeface="Calibri" panose="020F0502020204030204" pitchFamily="34" charset="0"/>
                <a:cs typeface="Calibri" panose="020F0502020204030204" pitchFamily="34" charset="0"/>
              </a:rPr>
              <a:t> Variable Speed Drives (VSD/VFD)</a:t>
            </a:r>
          </a:p>
          <a:p>
            <a:pPr lvl="2">
              <a:lnSpc>
                <a:spcPct val="110000"/>
              </a:lnSpc>
              <a:spcBef>
                <a:spcPts val="0"/>
              </a:spcBef>
              <a:buFont typeface="Wingdings" pitchFamily="2" charset="2"/>
              <a:buChar char="Ø"/>
            </a:pPr>
            <a:r>
              <a:rPr lang="en-GB" sz="1500" dirty="0">
                <a:latin typeface="Calibri" panose="020F0502020204030204" pitchFamily="34" charset="0"/>
                <a:cs typeface="Calibri" panose="020F0502020204030204" pitchFamily="34" charset="0"/>
              </a:rPr>
              <a:t> DDC </a:t>
            </a:r>
            <a:r>
              <a:rPr lang="en-GB" sz="1500" dirty="0" smtClean="0">
                <a:latin typeface="Calibri" panose="020F0502020204030204" pitchFamily="34" charset="0"/>
                <a:cs typeface="Calibri" panose="020F0502020204030204" pitchFamily="34" charset="0"/>
              </a:rPr>
              <a:t>/ PLC Automation </a:t>
            </a:r>
            <a:r>
              <a:rPr lang="en-GB" sz="1500" dirty="0">
                <a:latin typeface="Calibri" panose="020F0502020204030204" pitchFamily="34" charset="0"/>
                <a:cs typeface="Calibri" panose="020F0502020204030204" pitchFamily="34" charset="0"/>
              </a:rPr>
              <a:t>Panel, </a:t>
            </a:r>
          </a:p>
          <a:p>
            <a:pPr lvl="2">
              <a:lnSpc>
                <a:spcPct val="110000"/>
              </a:lnSpc>
              <a:spcBef>
                <a:spcPts val="0"/>
              </a:spcBef>
              <a:buFont typeface="Wingdings" pitchFamily="2" charset="2"/>
              <a:buChar char="Ø"/>
            </a:pPr>
            <a:r>
              <a:rPr lang="en-GB" sz="1500" dirty="0" smtClean="0">
                <a:latin typeface="Calibri" panose="020F0502020204030204" pitchFamily="34" charset="0"/>
                <a:cs typeface="Calibri" panose="020F0502020204030204" pitchFamily="34" charset="0"/>
              </a:rPr>
              <a:t>Switchgears</a:t>
            </a:r>
          </a:p>
          <a:p>
            <a:pPr>
              <a:lnSpc>
                <a:spcPct val="110000"/>
              </a:lnSpc>
              <a:buFont typeface="Wingdings" panose="05000000000000000000" pitchFamily="2" charset="2"/>
              <a:buChar char="v"/>
            </a:pPr>
            <a:r>
              <a:rPr lang="en-GB" sz="1500" b="1" dirty="0">
                <a:solidFill>
                  <a:srgbClr val="0B56A5"/>
                </a:solidFill>
                <a:latin typeface="Calibri" panose="020F0502020204030204" pitchFamily="34" charset="0"/>
                <a:cs typeface="Calibri" panose="020F0502020204030204" pitchFamily="34" charset="0"/>
              </a:rPr>
              <a:t>Maintenance &amp; Contracting Division</a:t>
            </a:r>
            <a:endParaRPr lang="en-GB" sz="1500" dirty="0">
              <a:latin typeface="Calibri" panose="020F0502020204030204" pitchFamily="34" charset="0"/>
              <a:cs typeface="Calibri" panose="020F0502020204030204" pitchFamily="34" charset="0"/>
            </a:endParaRPr>
          </a:p>
          <a:p>
            <a:pPr marL="793800" lvl="2">
              <a:lnSpc>
                <a:spcPct val="110000"/>
              </a:lnSpc>
              <a:spcBef>
                <a:spcPts val="0"/>
              </a:spcBef>
              <a:buFont typeface="Wingdings" pitchFamily="2" charset="2"/>
              <a:buChar char="Ø"/>
            </a:pPr>
            <a:r>
              <a:rPr lang="en-GB" sz="1500" dirty="0">
                <a:latin typeface="Calibri" panose="020F0502020204030204" pitchFamily="34" charset="0"/>
                <a:cs typeface="Calibri" panose="020F0502020204030204" pitchFamily="34" charset="0"/>
              </a:rPr>
              <a:t> Annual Maintenance</a:t>
            </a:r>
          </a:p>
          <a:p>
            <a:pPr marL="793800" lvl="2">
              <a:lnSpc>
                <a:spcPct val="110000"/>
              </a:lnSpc>
              <a:spcBef>
                <a:spcPts val="0"/>
              </a:spcBef>
              <a:buFont typeface="Wingdings" pitchFamily="2" charset="2"/>
              <a:buChar char="Ø"/>
            </a:pPr>
            <a:r>
              <a:rPr lang="en-GB" sz="1500" dirty="0">
                <a:latin typeface="Calibri" panose="020F0502020204030204" pitchFamily="34" charset="0"/>
                <a:cs typeface="Calibri" panose="020F0502020204030204" pitchFamily="34" charset="0"/>
              </a:rPr>
              <a:t> Contracting – </a:t>
            </a:r>
            <a:r>
              <a:rPr lang="en-US" sz="1500" dirty="0">
                <a:latin typeface="Calibri" panose="020F0502020204030204" pitchFamily="34" charset="0"/>
                <a:cs typeface="Calibri" panose="020F0502020204030204" pitchFamily="34" charset="0"/>
              </a:rPr>
              <a:t>Cable Pulling and Termination – Electrical, Communication and OFC Cables.</a:t>
            </a:r>
            <a:endParaRPr lang="de-DE" sz="1500" dirty="0">
              <a:latin typeface="Calibri" panose="020F0502020204030204" pitchFamily="34" charset="0"/>
              <a:cs typeface="Calibri" panose="020F0502020204030204" pitchFamily="34" charset="0"/>
            </a:endParaRPr>
          </a:p>
          <a:p>
            <a:pPr lvl="2">
              <a:lnSpc>
                <a:spcPct val="110000"/>
              </a:lnSpc>
              <a:spcBef>
                <a:spcPts val="0"/>
              </a:spcBef>
              <a:buFont typeface="Wingdings" pitchFamily="2" charset="2"/>
              <a:buChar char="Ø"/>
            </a:pPr>
            <a:endParaRPr lang="en-GB" dirty="0">
              <a:latin typeface="Calibri" panose="020F0502020204030204" pitchFamily="34" charset="0"/>
              <a:cs typeface="Calibri" panose="020F0502020204030204" pitchFamily="34" charset="0"/>
            </a:endParaRPr>
          </a:p>
          <a:p>
            <a:pPr lvl="2">
              <a:buFont typeface="Wingdings" panose="05000000000000000000" pitchFamily="2" charset="2"/>
              <a:buChar char="Ø"/>
            </a:pPr>
            <a:endParaRPr lang="en-GB" dirty="0">
              <a:latin typeface="Calibri" panose="020F0502020204030204" pitchFamily="34" charset="0"/>
              <a:cs typeface="Calibri" panose="020F0502020204030204" pitchFamily="34" charset="0"/>
            </a:endParaRPr>
          </a:p>
          <a:p>
            <a:pPr lvl="2">
              <a:lnSpc>
                <a:spcPct val="110000"/>
              </a:lnSpc>
              <a:spcBef>
                <a:spcPts val="0"/>
              </a:spcBef>
              <a:buFont typeface="Wingdings" pitchFamily="2" charset="2"/>
              <a:buChar char="Ø"/>
            </a:pPr>
            <a:endParaRPr lang="de-DE" dirty="0">
              <a:latin typeface="Calibri" panose="020F0502020204030204" pitchFamily="34" charset="0"/>
              <a:cs typeface="Calibri" panose="020F0502020204030204" pitchFamily="34" charset="0"/>
            </a:endParaRPr>
          </a:p>
          <a:p>
            <a:pPr lvl="2">
              <a:lnSpc>
                <a:spcPct val="110000"/>
              </a:lnSpc>
              <a:spcBef>
                <a:spcPts val="0"/>
              </a:spcBef>
              <a:buFont typeface="Wingdings" pitchFamily="2" charset="2"/>
              <a:buChar char="Ø"/>
            </a:pPr>
            <a:endParaRPr lang="en-US" sz="2400" dirty="0"/>
          </a:p>
        </p:txBody>
      </p:sp>
      <p:sp>
        <p:nvSpPr>
          <p:cNvPr id="22" name="Content Placeholder 3"/>
          <p:cNvSpPr txBox="1">
            <a:spLocks/>
          </p:cNvSpPr>
          <p:nvPr/>
        </p:nvSpPr>
        <p:spPr>
          <a:xfrm>
            <a:off x="811455" y="5891300"/>
            <a:ext cx="5982462" cy="4588814"/>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200" kern="1200">
                <a:solidFill>
                  <a:srgbClr val="5F6063"/>
                </a:solidFill>
                <a:latin typeface="Avenir Book"/>
                <a:ea typeface="+mn-ea"/>
                <a:cs typeface="Avenir Book"/>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rgbClr val="5F6063"/>
                </a:solidFill>
                <a:latin typeface="Avenir Book"/>
                <a:ea typeface="+mn-ea"/>
                <a:cs typeface="Avenir Book"/>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5F6063"/>
                </a:solidFill>
                <a:latin typeface="Avenir Book"/>
                <a:ea typeface="+mn-ea"/>
                <a:cs typeface="Avenir Book"/>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rgbClr val="5F6063"/>
                </a:solidFill>
                <a:latin typeface="Avenir Book"/>
                <a:ea typeface="+mn-ea"/>
                <a:cs typeface="Avenir Book"/>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rgbClr val="5F6063"/>
                </a:solidFill>
                <a:latin typeface="Avenir Book"/>
                <a:ea typeface="+mn-ea"/>
                <a:cs typeface="Avenir Book"/>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10000"/>
              </a:lnSpc>
              <a:spcBef>
                <a:spcPts val="0"/>
              </a:spcBef>
              <a:buNone/>
            </a:pPr>
            <a:endParaRPr lang="de-DE" sz="1600" dirty="0" smtClean="0"/>
          </a:p>
          <a:p>
            <a:pPr marL="0" indent="0">
              <a:lnSpc>
                <a:spcPct val="110000"/>
              </a:lnSpc>
              <a:buNone/>
            </a:pPr>
            <a:r>
              <a:rPr lang="en-GB" sz="2400" dirty="0"/>
              <a:t> </a:t>
            </a:r>
            <a:endParaRPr lang="en-US" sz="2400" dirty="0"/>
          </a:p>
          <a:p>
            <a:pPr>
              <a:lnSpc>
                <a:spcPct val="110000"/>
              </a:lnSpc>
              <a:buFont typeface="Courier New"/>
              <a:buChar char="o"/>
            </a:pPr>
            <a:endParaRPr lang="en-US" sz="2400" dirty="0"/>
          </a:p>
          <a:p>
            <a:pPr marL="0" indent="0">
              <a:lnSpc>
                <a:spcPct val="110000"/>
              </a:lnSpc>
              <a:buNone/>
            </a:pPr>
            <a:endParaRPr lang="en-US" sz="2400" dirty="0"/>
          </a:p>
        </p:txBody>
      </p:sp>
      <p:sp>
        <p:nvSpPr>
          <p:cNvPr id="25" name="Title 1"/>
          <p:cNvSpPr>
            <a:spLocks noGrp="1"/>
          </p:cNvSpPr>
          <p:nvPr>
            <p:ph type="title"/>
          </p:nvPr>
        </p:nvSpPr>
        <p:spPr>
          <a:xfrm>
            <a:off x="811455" y="776978"/>
            <a:ext cx="5915025" cy="718134"/>
          </a:xfrm>
          <a:effectLst>
            <a:outerShdw blurRad="50800" dist="38100" dir="8100000" algn="tr" rotWithShape="0">
              <a:prstClr val="black">
                <a:alpha val="40000"/>
              </a:prstClr>
            </a:outerShdw>
          </a:effectLst>
        </p:spPr>
        <p:txBody>
          <a:bodyPr>
            <a:normAutofit/>
          </a:bodyPr>
          <a:lstStyle/>
          <a:p>
            <a:r>
              <a:rPr lang="en-US" sz="2500" b="1" dirty="0" smtClean="0">
                <a:solidFill>
                  <a:schemeClr val="accent1">
                    <a:lumMod val="50000"/>
                  </a:schemeClr>
                </a:solidFill>
              </a:rPr>
              <a:t>OUR</a:t>
            </a:r>
            <a:r>
              <a:rPr lang="en-US" sz="2500" dirty="0" smtClean="0">
                <a:solidFill>
                  <a:srgbClr val="F07028"/>
                </a:solidFill>
              </a:rPr>
              <a:t> </a:t>
            </a:r>
            <a:r>
              <a:rPr lang="en-US" sz="2500" b="1" dirty="0" smtClean="0">
                <a:solidFill>
                  <a:schemeClr val="accent1">
                    <a:lumMod val="25000"/>
                  </a:schemeClr>
                </a:solidFill>
              </a:rPr>
              <a:t>PRODUCTS</a:t>
            </a:r>
            <a:endParaRPr lang="en-US" sz="2500" b="1" dirty="0">
              <a:solidFill>
                <a:schemeClr val="accent1">
                  <a:lumMod val="25000"/>
                </a:schemeClr>
              </a:solidFill>
            </a:endParaRPr>
          </a:p>
        </p:txBody>
      </p:sp>
      <p:sp>
        <p:nvSpPr>
          <p:cNvPr id="9" name="Rectangle 8"/>
          <p:cNvSpPr/>
          <p:nvPr/>
        </p:nvSpPr>
        <p:spPr>
          <a:xfrm flipH="1">
            <a:off x="758364" y="739185"/>
            <a:ext cx="53091" cy="428038"/>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itle 1"/>
          <p:cNvSpPr txBox="1">
            <a:spLocks/>
          </p:cNvSpPr>
          <p:nvPr/>
        </p:nvSpPr>
        <p:spPr>
          <a:xfrm>
            <a:off x="288828" y="9396920"/>
            <a:ext cx="6140221" cy="365334"/>
          </a:xfrm>
          <a:prstGeom prst="rect">
            <a:avLst/>
          </a:prstGeom>
          <a:effectLst>
            <a:outerShdw blurRad="50800" dist="38100" dir="8100000" algn="tr" rotWithShape="0">
              <a:prstClr val="black">
                <a:alpha val="40000"/>
              </a:prstClr>
            </a:outerShdw>
          </a:effectLst>
        </p:spPr>
        <p:txBody>
          <a:bodyPr vert="horz" lIns="91440" tIns="45720" rIns="91440" bIns="45720" rtlCol="0" anchor="b">
            <a:normAutofit fontScale="97500"/>
          </a:bodyPr>
          <a:lstStyle>
            <a:lvl1pPr algn="r" defTabSz="342900" rtl="0" eaLnBrk="1" latinLnBrk="0" hangingPunct="1">
              <a:spcBef>
                <a:spcPct val="0"/>
              </a:spcBef>
              <a:buNone/>
              <a:defRPr sz="405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b="1" dirty="0" smtClean="0">
                <a:solidFill>
                  <a:schemeClr val="accent1">
                    <a:lumMod val="25000"/>
                  </a:schemeClr>
                </a:solidFill>
              </a:rPr>
              <a:t>ISO CERTIFIED COMAPANY ISO 9001:2015 &amp; ISO 45001:2018</a:t>
            </a:r>
            <a:endParaRPr lang="en-US" sz="1600" b="1" dirty="0">
              <a:solidFill>
                <a:schemeClr val="accent1">
                  <a:lumMod val="25000"/>
                </a:schemeClr>
              </a:solidFill>
            </a:endParaRPr>
          </a:p>
        </p:txBody>
      </p:sp>
    </p:spTree>
    <p:extLst>
      <p:ext uri="{BB962C8B-B14F-4D97-AF65-F5344CB8AC3E}">
        <p14:creationId xmlns:p14="http://schemas.microsoft.com/office/powerpoint/2010/main" val="17018356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par>
                          <p:cTn id="16" fill="hold">
                            <p:stCondLst>
                              <p:cond delay="1500"/>
                            </p:stCondLst>
                            <p:childTnLst>
                              <p:par>
                                <p:cTn id="17" presetID="1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p:tgtEl>
                                          <p:spTgt spid="9"/>
                                        </p:tgtEl>
                                        <p:attrNameLst>
                                          <p:attrName>ppt_y</p:attrName>
                                        </p:attrNameLst>
                                      </p:cBhvr>
                                      <p:tavLst>
                                        <p:tav tm="0">
                                          <p:val>
                                            <p:strVal val="#ppt_y+#ppt_h*1.125000"/>
                                          </p:val>
                                        </p:tav>
                                        <p:tav tm="100000">
                                          <p:val>
                                            <p:strVal val="#ppt_y"/>
                                          </p:val>
                                        </p:tav>
                                      </p:tavLst>
                                    </p:anim>
                                    <p:animEffect transition="in" filter="wipe(up)">
                                      <p:cBhvr>
                                        <p:cTn id="20" dur="1000"/>
                                        <p:tgtEl>
                                          <p:spTgt spid="9"/>
                                        </p:tgtEl>
                                      </p:cBhvr>
                                    </p:animEffect>
                                  </p:childTnLst>
                                </p:cTn>
                              </p:par>
                            </p:childTnLst>
                          </p:cTn>
                        </p:par>
                        <p:par>
                          <p:cTn id="21" fill="hold">
                            <p:stCondLst>
                              <p:cond delay="2500"/>
                            </p:stCondLst>
                            <p:childTnLst>
                              <p:par>
                                <p:cTn id="22" presetID="12" presetClass="entr" presetSubtype="4"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1000"/>
                                        <p:tgtEl>
                                          <p:spTgt spid="10"/>
                                        </p:tgtEl>
                                        <p:attrNameLst>
                                          <p:attrName>ppt_y</p:attrName>
                                        </p:attrNameLst>
                                      </p:cBhvr>
                                      <p:tavLst>
                                        <p:tav tm="0">
                                          <p:val>
                                            <p:strVal val="#ppt_y+#ppt_h*1.125000"/>
                                          </p:val>
                                        </p:tav>
                                        <p:tav tm="100000">
                                          <p:val>
                                            <p:strVal val="#ppt_y"/>
                                          </p:val>
                                        </p:tav>
                                      </p:tavLst>
                                    </p:anim>
                                    <p:animEffect transition="in" filter="wipe(up)">
                                      <p:cBhvr>
                                        <p:cTn id="2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9" grpId="0"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2"/>
          <p:cNvSpPr txBox="1">
            <a:spLocks/>
          </p:cNvSpPr>
          <p:nvPr/>
        </p:nvSpPr>
        <p:spPr>
          <a:xfrm>
            <a:off x="483364" y="3004127"/>
            <a:ext cx="3071813" cy="3641767"/>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200" kern="1200">
                <a:solidFill>
                  <a:srgbClr val="5F6063"/>
                </a:solidFill>
                <a:latin typeface="Avenir Book"/>
                <a:ea typeface="+mn-ea"/>
                <a:cs typeface="Avenir Book"/>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rgbClr val="5F6063"/>
                </a:solidFill>
                <a:latin typeface="Avenir Book"/>
                <a:ea typeface="+mn-ea"/>
                <a:cs typeface="Avenir Book"/>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5F6063"/>
                </a:solidFill>
                <a:latin typeface="Avenir Book"/>
                <a:ea typeface="+mn-ea"/>
                <a:cs typeface="Avenir Book"/>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rgbClr val="5F6063"/>
                </a:solidFill>
                <a:latin typeface="Avenir Book"/>
                <a:ea typeface="+mn-ea"/>
                <a:cs typeface="Avenir Book"/>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rgbClr val="5F6063"/>
                </a:solidFill>
                <a:latin typeface="Avenir Book"/>
                <a:ea typeface="+mn-ea"/>
                <a:cs typeface="Avenir Book"/>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10000"/>
              </a:lnSpc>
              <a:buNone/>
            </a:pPr>
            <a:endParaRPr lang="en-US" sz="1600" dirty="0"/>
          </a:p>
          <a:p>
            <a:pPr marL="0" indent="0">
              <a:lnSpc>
                <a:spcPct val="110000"/>
              </a:lnSpc>
              <a:buNone/>
            </a:pPr>
            <a:endParaRPr lang="en-US" sz="1600" dirty="0"/>
          </a:p>
        </p:txBody>
      </p:sp>
      <p:sp>
        <p:nvSpPr>
          <p:cNvPr id="21" name="Content Placeholder 3"/>
          <p:cNvSpPr txBox="1">
            <a:spLocks/>
          </p:cNvSpPr>
          <p:nvPr/>
        </p:nvSpPr>
        <p:spPr>
          <a:xfrm>
            <a:off x="572508" y="1508148"/>
            <a:ext cx="5965337" cy="3127937"/>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200" kern="1200">
                <a:solidFill>
                  <a:srgbClr val="5F6063"/>
                </a:solidFill>
                <a:latin typeface="Avenir Book"/>
                <a:ea typeface="+mn-ea"/>
                <a:cs typeface="Avenir Book"/>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rgbClr val="5F6063"/>
                </a:solidFill>
                <a:latin typeface="Avenir Book"/>
                <a:ea typeface="+mn-ea"/>
                <a:cs typeface="Avenir Book"/>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5F6063"/>
                </a:solidFill>
                <a:latin typeface="Avenir Book"/>
                <a:ea typeface="+mn-ea"/>
                <a:cs typeface="Avenir Book"/>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rgbClr val="5F6063"/>
                </a:solidFill>
                <a:latin typeface="Avenir Book"/>
                <a:ea typeface="+mn-ea"/>
                <a:cs typeface="Avenir Book"/>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rgbClr val="5F6063"/>
                </a:solidFill>
                <a:latin typeface="Avenir Book"/>
                <a:ea typeface="+mn-ea"/>
                <a:cs typeface="Avenir Book"/>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10000"/>
              </a:lnSpc>
              <a:spcBef>
                <a:spcPts val="0"/>
              </a:spcBef>
              <a:buNone/>
            </a:pPr>
            <a:r>
              <a:rPr lang="de-DE" sz="1200" b="1" dirty="0">
                <a:latin typeface="Calibri" panose="020F0502020204030204" pitchFamily="34" charset="0"/>
                <a:cs typeface="Calibri" panose="020F0502020204030204" pitchFamily="34" charset="0"/>
              </a:rPr>
              <a:t>Room Pressure Monitor / Controller (RPM) </a:t>
            </a:r>
            <a:r>
              <a:rPr lang="en-GB" sz="1200" dirty="0">
                <a:latin typeface="Calibri" panose="020F0502020204030204" pitchFamily="34" charset="0"/>
                <a:cs typeface="Calibri" panose="020F0502020204030204" pitchFamily="34" charset="0"/>
              </a:rPr>
              <a:t>are specifically designed to give personnel a clear, accurate, and unambiguous indication of its pressure environment and alarm status. Unlike other monitors that include LEDs or LCDs with cluttered graphics and confusing / hard to use interfaces, RPM uses clear to understand graphics with a bright vibrant colour touch-screen that can be easily configured to meet and individual facilities needs </a:t>
            </a:r>
            <a:endParaRPr lang="en-US" sz="1200" dirty="0">
              <a:latin typeface="Calibri" panose="020F0502020204030204" pitchFamily="34" charset="0"/>
              <a:cs typeface="Calibri" panose="020F0502020204030204" pitchFamily="34" charset="0"/>
            </a:endParaRPr>
          </a:p>
          <a:p>
            <a:pPr marL="0" indent="0" algn="just">
              <a:lnSpc>
                <a:spcPct val="110000"/>
              </a:lnSpc>
              <a:buNone/>
            </a:pPr>
            <a:r>
              <a:rPr lang="en-GB" sz="1200" b="1" dirty="0">
                <a:latin typeface="Calibri" panose="020F0502020204030204" pitchFamily="34" charset="0"/>
                <a:cs typeface="Calibri" panose="020F0502020204030204" pitchFamily="34" charset="0"/>
              </a:rPr>
              <a:t>Fume Hood Monitor (CRC-FHM) </a:t>
            </a:r>
            <a:r>
              <a:rPr lang="en-GB" sz="1200" dirty="0">
                <a:latin typeface="Calibri" panose="020F0502020204030204" pitchFamily="34" charset="0"/>
                <a:cs typeface="Calibri" panose="020F0502020204030204" pitchFamily="34" charset="0"/>
              </a:rPr>
              <a:t>is designed to monitor a single fume hood. The Fume Hood Controller (CRC-FHC) is designed to monitor and control a single fume hood where proper flow is vital</a:t>
            </a:r>
            <a:r>
              <a:rPr lang="en-GB" sz="1200" dirty="0" smtClean="0">
                <a:latin typeface="Calibri" panose="020F0502020204030204" pitchFamily="34" charset="0"/>
                <a:cs typeface="Calibri" panose="020F0502020204030204" pitchFamily="34" charset="0"/>
              </a:rPr>
              <a:t>.</a:t>
            </a:r>
            <a:endParaRPr lang="en-US" sz="1200" dirty="0">
              <a:latin typeface="Calibri" panose="020F0502020204030204" pitchFamily="34" charset="0"/>
              <a:cs typeface="Calibri" panose="020F0502020204030204" pitchFamily="34" charset="0"/>
            </a:endParaRPr>
          </a:p>
          <a:p>
            <a:pPr marL="0" indent="0" algn="just">
              <a:lnSpc>
                <a:spcPct val="110000"/>
              </a:lnSpc>
              <a:buNone/>
            </a:pPr>
            <a:r>
              <a:rPr lang="en-GB" sz="1200" b="1" dirty="0">
                <a:latin typeface="Calibri" panose="020F0502020204030204" pitchFamily="34" charset="0"/>
                <a:cs typeface="Calibri" panose="020F0502020204030204" pitchFamily="34" charset="0"/>
              </a:rPr>
              <a:t>Multiple Room Monitor </a:t>
            </a:r>
            <a:r>
              <a:rPr lang="en-GB" sz="1200" dirty="0">
                <a:latin typeface="Calibri" panose="020F0502020204030204" pitchFamily="34" charset="0"/>
                <a:cs typeface="Calibri" panose="020F0502020204030204" pitchFamily="34" charset="0"/>
              </a:rPr>
              <a:t>is an advance compact display module that continuously monitors the occupancy and alarm status of up to four (4) Rooms.</a:t>
            </a:r>
          </a:p>
          <a:p>
            <a:pPr marL="0" indent="0" algn="just">
              <a:lnSpc>
                <a:spcPct val="110000"/>
              </a:lnSpc>
              <a:buNone/>
            </a:pPr>
            <a:r>
              <a:rPr lang="en-GB" sz="1200" b="1" dirty="0">
                <a:latin typeface="Calibri" panose="020F0502020204030204" pitchFamily="34" charset="0"/>
                <a:cs typeface="Calibri" panose="020F0502020204030204" pitchFamily="34" charset="0"/>
              </a:rPr>
              <a:t>MultiVIEW © Monitor </a:t>
            </a:r>
            <a:r>
              <a:rPr lang="en-GB" sz="1200" dirty="0">
                <a:latin typeface="Calibri" panose="020F0502020204030204" pitchFamily="34" charset="0"/>
                <a:cs typeface="Calibri" panose="020F0502020204030204" pitchFamily="34" charset="0"/>
              </a:rPr>
              <a:t>is an advanced 7" LCD touchscreen display that was designed to be configured for any monitoring or sequencing application. It's core function is to give local access to critical information in an easy to read display.</a:t>
            </a:r>
            <a:endParaRPr lang="en-US" sz="1200" dirty="0">
              <a:latin typeface="Calibri" panose="020F0502020204030204" pitchFamily="34" charset="0"/>
              <a:cs typeface="Calibri" panose="020F0502020204030204" pitchFamily="34" charset="0"/>
            </a:endParaRPr>
          </a:p>
        </p:txBody>
      </p:sp>
      <p:sp>
        <p:nvSpPr>
          <p:cNvPr id="11" name="Title 1"/>
          <p:cNvSpPr txBox="1">
            <a:spLocks/>
          </p:cNvSpPr>
          <p:nvPr/>
        </p:nvSpPr>
        <p:spPr>
          <a:xfrm>
            <a:off x="933759" y="404734"/>
            <a:ext cx="4820339" cy="589584"/>
          </a:xfrm>
          <a:prstGeom prst="rect">
            <a:avLst/>
          </a:prstGeom>
          <a:effectLst>
            <a:outerShdw blurRad="50800" dist="38100" dir="8100000" algn="tr" rotWithShape="0">
              <a:prstClr val="black">
                <a:alpha val="40000"/>
              </a:prstClr>
            </a:outerShdw>
          </a:effectLst>
        </p:spPr>
        <p:txBody>
          <a:bodyPr vert="horz" lIns="91440" tIns="45720" rIns="91440" bIns="45720" rtlCol="0" anchor="ctr">
            <a:normAutofit fontScale="92500" lnSpcReduction="20000"/>
          </a:bodyPr>
          <a:lstStyle>
            <a:lvl1pPr algn="l" defTabSz="685800" rtl="0" eaLnBrk="1" latinLnBrk="0" hangingPunct="1">
              <a:lnSpc>
                <a:spcPct val="90000"/>
              </a:lnSpc>
              <a:spcBef>
                <a:spcPct val="0"/>
              </a:spcBef>
              <a:buNone/>
              <a:defRPr sz="2500" kern="1200">
                <a:solidFill>
                  <a:srgbClr val="0B56A5"/>
                </a:solidFill>
                <a:latin typeface="Avenir Book"/>
                <a:ea typeface="+mj-ea"/>
                <a:cs typeface="Avenir Book"/>
              </a:defRPr>
            </a:lvl1pPr>
          </a:lstStyle>
          <a:p>
            <a:r>
              <a:rPr lang="en-US" b="1" dirty="0">
                <a:solidFill>
                  <a:schemeClr val="accent1">
                    <a:lumMod val="50000"/>
                  </a:schemeClr>
                </a:solidFill>
                <a:latin typeface="+mj-lt"/>
                <a:cs typeface="+mj-cs"/>
              </a:rPr>
              <a:t>Energy Efficient Environmental Control</a:t>
            </a:r>
          </a:p>
        </p:txBody>
      </p:sp>
      <p:pic>
        <p:nvPicPr>
          <p:cNvPr id="4098" name="Picture 2" descr="F:\Unison Qatar\Unison Qatar\Prequalification\PI1_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594" y="4825010"/>
            <a:ext cx="5302839" cy="297180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15" name="Title 1"/>
          <p:cNvSpPr>
            <a:spLocks noGrp="1"/>
          </p:cNvSpPr>
          <p:nvPr>
            <p:ph type="title"/>
          </p:nvPr>
        </p:nvSpPr>
        <p:spPr>
          <a:xfrm>
            <a:off x="723410" y="1051751"/>
            <a:ext cx="2975424" cy="398964"/>
          </a:xfrm>
          <a:effectLst>
            <a:outerShdw blurRad="50800" dist="38100" dir="8100000" algn="tr" rotWithShape="0">
              <a:prstClr val="black">
                <a:alpha val="40000"/>
              </a:prstClr>
            </a:outerShdw>
          </a:effectLst>
        </p:spPr>
        <p:txBody>
          <a:bodyPr>
            <a:normAutofit fontScale="90000"/>
          </a:bodyPr>
          <a:lstStyle/>
          <a:p>
            <a:r>
              <a:rPr lang="en-US" sz="2300" b="1" dirty="0">
                <a:solidFill>
                  <a:schemeClr val="accent1">
                    <a:lumMod val="25000"/>
                  </a:schemeClr>
                </a:solidFill>
              </a:rPr>
              <a:t>Make : CRC (USA) </a:t>
            </a:r>
          </a:p>
        </p:txBody>
      </p:sp>
      <p:sp>
        <p:nvSpPr>
          <p:cNvPr id="9" name="Rectangle 8"/>
          <p:cNvSpPr/>
          <p:nvPr/>
        </p:nvSpPr>
        <p:spPr>
          <a:xfrm flipH="1">
            <a:off x="620342" y="485507"/>
            <a:ext cx="53091" cy="428038"/>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itle 1"/>
          <p:cNvSpPr txBox="1">
            <a:spLocks/>
          </p:cNvSpPr>
          <p:nvPr/>
        </p:nvSpPr>
        <p:spPr>
          <a:xfrm>
            <a:off x="288828" y="9396920"/>
            <a:ext cx="6140221" cy="365334"/>
          </a:xfrm>
          <a:prstGeom prst="rect">
            <a:avLst/>
          </a:prstGeom>
          <a:effectLst>
            <a:outerShdw blurRad="50800" dist="38100" dir="8100000" algn="tr" rotWithShape="0">
              <a:prstClr val="black">
                <a:alpha val="40000"/>
              </a:prstClr>
            </a:outerShdw>
          </a:effectLst>
        </p:spPr>
        <p:txBody>
          <a:bodyPr vert="horz" lIns="91440" tIns="45720" rIns="91440" bIns="45720" rtlCol="0" anchor="b">
            <a:normAutofit fontScale="97500"/>
          </a:bodyPr>
          <a:lstStyle>
            <a:lvl1pPr algn="r" defTabSz="342900" rtl="0" eaLnBrk="1" latinLnBrk="0" hangingPunct="1">
              <a:spcBef>
                <a:spcPct val="0"/>
              </a:spcBef>
              <a:buNone/>
              <a:defRPr sz="405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b="1" dirty="0" smtClean="0">
                <a:solidFill>
                  <a:schemeClr val="accent1">
                    <a:lumMod val="25000"/>
                  </a:schemeClr>
                </a:solidFill>
              </a:rPr>
              <a:t>ISO CERTIFIED COMAPANY ISO 9001:2015 &amp; ISO 45001:2018</a:t>
            </a:r>
            <a:endParaRPr lang="en-US" sz="1600" b="1" dirty="0">
              <a:solidFill>
                <a:schemeClr val="accent1">
                  <a:lumMod val="25000"/>
                </a:schemeClr>
              </a:solidFill>
            </a:endParaRPr>
          </a:p>
        </p:txBody>
      </p:sp>
    </p:spTree>
    <p:extLst>
      <p:ext uri="{BB962C8B-B14F-4D97-AF65-F5344CB8AC3E}">
        <p14:creationId xmlns:p14="http://schemas.microsoft.com/office/powerpoint/2010/main" val="2381351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p:tgtEl>
                                          <p:spTgt spid="9"/>
                                        </p:tgtEl>
                                        <p:attrNameLst>
                                          <p:attrName>ppt_y</p:attrName>
                                        </p:attrNameLst>
                                      </p:cBhvr>
                                      <p:tavLst>
                                        <p:tav tm="0">
                                          <p:val>
                                            <p:strVal val="#ppt_y+#ppt_h*1.125000"/>
                                          </p:val>
                                        </p:tav>
                                        <p:tav tm="100000">
                                          <p:val>
                                            <p:strVal val="#ppt_y"/>
                                          </p:val>
                                        </p:tav>
                                      </p:tavLst>
                                    </p:anim>
                                    <p:animEffect transition="in" filter="wipe(up)">
                                      <p:cBhvr>
                                        <p:cTn id="16" dur="1000"/>
                                        <p:tgtEl>
                                          <p:spTgt spid="9"/>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1000"/>
                                        <p:tgtEl>
                                          <p:spTgt spid="10"/>
                                        </p:tgtEl>
                                        <p:attrNameLst>
                                          <p:attrName>ppt_y</p:attrName>
                                        </p:attrNameLst>
                                      </p:cBhvr>
                                      <p:tavLst>
                                        <p:tav tm="0">
                                          <p:val>
                                            <p:strVal val="#ppt_y+#ppt_h*1.125000"/>
                                          </p:val>
                                        </p:tav>
                                        <p:tav tm="100000">
                                          <p:val>
                                            <p:strVal val="#ppt_y"/>
                                          </p:val>
                                        </p:tav>
                                      </p:tavLst>
                                    </p:anim>
                                    <p:animEffect transition="in" filter="wipe(up)">
                                      <p:cBhvr>
                                        <p:cTn id="2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9"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14450" y="1077831"/>
            <a:ext cx="2454518" cy="369332"/>
          </a:xfrm>
          <a:prstGeom prst="rect">
            <a:avLst/>
          </a:prstGeom>
        </p:spPr>
        <p:txBody>
          <a:bodyPr wrap="none">
            <a:spAutoFit/>
          </a:bodyPr>
          <a:lstStyle/>
          <a:p>
            <a:r>
              <a:rPr lang="de-DE" dirty="0">
                <a:solidFill>
                  <a:schemeClr val="bg1"/>
                </a:solidFill>
                <a:latin typeface="Avenir Book"/>
                <a:cs typeface="Avenir Book"/>
              </a:rPr>
              <a:t>POWER SOLUTIONS</a:t>
            </a:r>
            <a:endParaRPr lang="en-US" dirty="0">
              <a:solidFill>
                <a:schemeClr val="bg1"/>
              </a:solidFill>
              <a:latin typeface="Avenir Book"/>
              <a:cs typeface="Avenir Book"/>
            </a:endParaRPr>
          </a:p>
        </p:txBody>
      </p:sp>
      <p:sp>
        <p:nvSpPr>
          <p:cNvPr id="19" name="Content Placeholder 2"/>
          <p:cNvSpPr txBox="1">
            <a:spLocks/>
          </p:cNvSpPr>
          <p:nvPr/>
        </p:nvSpPr>
        <p:spPr>
          <a:xfrm>
            <a:off x="483364" y="3004127"/>
            <a:ext cx="3071813" cy="3641767"/>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200" kern="1200">
                <a:solidFill>
                  <a:srgbClr val="5F6063"/>
                </a:solidFill>
                <a:latin typeface="Avenir Book"/>
                <a:ea typeface="+mn-ea"/>
                <a:cs typeface="Avenir Book"/>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rgbClr val="5F6063"/>
                </a:solidFill>
                <a:latin typeface="Avenir Book"/>
                <a:ea typeface="+mn-ea"/>
                <a:cs typeface="Avenir Book"/>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5F6063"/>
                </a:solidFill>
                <a:latin typeface="Avenir Book"/>
                <a:ea typeface="+mn-ea"/>
                <a:cs typeface="Avenir Book"/>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rgbClr val="5F6063"/>
                </a:solidFill>
                <a:latin typeface="Avenir Book"/>
                <a:ea typeface="+mn-ea"/>
                <a:cs typeface="Avenir Book"/>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rgbClr val="5F6063"/>
                </a:solidFill>
                <a:latin typeface="Avenir Book"/>
                <a:ea typeface="+mn-ea"/>
                <a:cs typeface="Avenir Book"/>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10000"/>
              </a:lnSpc>
              <a:buNone/>
            </a:pPr>
            <a:endParaRPr lang="en-US" sz="1600" dirty="0"/>
          </a:p>
          <a:p>
            <a:pPr marL="0" indent="0">
              <a:lnSpc>
                <a:spcPct val="110000"/>
              </a:lnSpc>
              <a:buNone/>
            </a:pPr>
            <a:endParaRPr lang="en-US" sz="1600" dirty="0"/>
          </a:p>
        </p:txBody>
      </p:sp>
      <p:sp>
        <p:nvSpPr>
          <p:cNvPr id="21" name="Content Placeholder 3"/>
          <p:cNvSpPr txBox="1">
            <a:spLocks/>
          </p:cNvSpPr>
          <p:nvPr/>
        </p:nvSpPr>
        <p:spPr>
          <a:xfrm>
            <a:off x="688694" y="1684587"/>
            <a:ext cx="3785788" cy="3329033"/>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200" kern="1200">
                <a:solidFill>
                  <a:srgbClr val="5F6063"/>
                </a:solidFill>
                <a:latin typeface="Avenir Book"/>
                <a:ea typeface="+mn-ea"/>
                <a:cs typeface="Avenir Book"/>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rgbClr val="5F6063"/>
                </a:solidFill>
                <a:latin typeface="Avenir Book"/>
                <a:ea typeface="+mn-ea"/>
                <a:cs typeface="Avenir Book"/>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5F6063"/>
                </a:solidFill>
                <a:latin typeface="Avenir Book"/>
                <a:ea typeface="+mn-ea"/>
                <a:cs typeface="Avenir Book"/>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rgbClr val="5F6063"/>
                </a:solidFill>
                <a:latin typeface="Avenir Book"/>
                <a:ea typeface="+mn-ea"/>
                <a:cs typeface="Avenir Book"/>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rgbClr val="5F6063"/>
                </a:solidFill>
                <a:latin typeface="Avenir Book"/>
                <a:ea typeface="+mn-ea"/>
                <a:cs typeface="Avenir Book"/>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10000"/>
              </a:lnSpc>
              <a:spcBef>
                <a:spcPts val="0"/>
              </a:spcBef>
              <a:buNone/>
            </a:pPr>
            <a:r>
              <a:rPr lang="de-DE" sz="1200" b="1" dirty="0" smtClean="0">
                <a:solidFill>
                  <a:srgbClr val="0070C0"/>
                </a:solidFill>
                <a:latin typeface="Calibri" panose="020F0502020204030204" pitchFamily="34" charset="0"/>
                <a:cs typeface="Calibri" panose="020F0502020204030204" pitchFamily="34" charset="0"/>
              </a:rPr>
              <a:t>Intelligent Building </a:t>
            </a:r>
            <a:r>
              <a:rPr lang="de-DE" sz="1200" b="1" dirty="0">
                <a:solidFill>
                  <a:srgbClr val="0070C0"/>
                </a:solidFill>
                <a:latin typeface="Calibri" panose="020F0502020204030204" pitchFamily="34" charset="0"/>
                <a:cs typeface="Calibri" panose="020F0502020204030204" pitchFamily="34" charset="0"/>
              </a:rPr>
              <a:t>Management </a:t>
            </a:r>
            <a:r>
              <a:rPr lang="de-DE" sz="1200" b="1" dirty="0" smtClean="0">
                <a:solidFill>
                  <a:srgbClr val="0070C0"/>
                </a:solidFill>
                <a:latin typeface="Calibri" panose="020F0502020204030204" pitchFamily="34" charset="0"/>
                <a:cs typeface="Calibri" panose="020F0502020204030204" pitchFamily="34" charset="0"/>
              </a:rPr>
              <a:t>Systems(IBMS</a:t>
            </a:r>
            <a:r>
              <a:rPr lang="de-DE" sz="1200" b="1" dirty="0">
                <a:latin typeface="Calibri" panose="020F0502020204030204" pitchFamily="34" charset="0"/>
                <a:cs typeface="Calibri" panose="020F0502020204030204" pitchFamily="34" charset="0"/>
              </a:rPr>
              <a:t>) i</a:t>
            </a:r>
            <a:r>
              <a:rPr lang="en-GB" sz="1200" dirty="0">
                <a:latin typeface="Calibri" panose="020F0502020204030204" pitchFamily="34" charset="0"/>
                <a:cs typeface="Calibri" panose="020F0502020204030204" pitchFamily="34" charset="0"/>
              </a:rPr>
              <a:t>s mainly used for Monitoring and Controlling of HVAC Equipment, Electrical Equipment &amp; Plumbing Equipment and Integrating of Fire Alarm System, CCTV, Access Controls, Elevators, and other </a:t>
            </a:r>
            <a:r>
              <a:rPr lang="en-GB" sz="1200" dirty="0" smtClean="0">
                <a:latin typeface="Calibri" panose="020F0502020204030204" pitchFamily="34" charset="0"/>
                <a:cs typeface="Calibri" panose="020F0502020204030204" pitchFamily="34" charset="0"/>
              </a:rPr>
              <a:t>ELV systems.</a:t>
            </a:r>
          </a:p>
          <a:p>
            <a:pPr marL="0" indent="0" algn="just">
              <a:lnSpc>
                <a:spcPct val="110000"/>
              </a:lnSpc>
              <a:spcBef>
                <a:spcPts val="0"/>
              </a:spcBef>
              <a:buNone/>
            </a:pPr>
            <a:endParaRPr lang="en-GB" sz="1200" b="1" dirty="0" smtClean="0">
              <a:latin typeface="Calibri" panose="020F0502020204030204" pitchFamily="34" charset="0"/>
              <a:cs typeface="Calibri" panose="020F0502020204030204" pitchFamily="34" charset="0"/>
            </a:endParaRPr>
          </a:p>
          <a:p>
            <a:pPr marL="0" indent="0" algn="just">
              <a:lnSpc>
                <a:spcPct val="110000"/>
              </a:lnSpc>
              <a:spcBef>
                <a:spcPts val="0"/>
              </a:spcBef>
              <a:buNone/>
            </a:pPr>
            <a:r>
              <a:rPr lang="en-GB" sz="1200" b="1" dirty="0" smtClean="0">
                <a:solidFill>
                  <a:srgbClr val="0070C0"/>
                </a:solidFill>
                <a:latin typeface="Calibri" panose="020F0502020204030204" pitchFamily="34" charset="0"/>
                <a:cs typeface="Calibri" panose="020F0502020204030204" pitchFamily="34" charset="0"/>
              </a:rPr>
              <a:t>Building </a:t>
            </a:r>
            <a:r>
              <a:rPr lang="en-GB" sz="1200" b="1" dirty="0">
                <a:solidFill>
                  <a:srgbClr val="0070C0"/>
                </a:solidFill>
                <a:latin typeface="Calibri" panose="020F0502020204030204" pitchFamily="34" charset="0"/>
                <a:cs typeface="Calibri" panose="020F0502020204030204" pitchFamily="34" charset="0"/>
              </a:rPr>
              <a:t>Automation Systems (BMS) </a:t>
            </a:r>
            <a:r>
              <a:rPr lang="en-GB" sz="1200" dirty="0">
                <a:latin typeface="Calibri" panose="020F0502020204030204" pitchFamily="34" charset="0"/>
                <a:cs typeface="Calibri" panose="020F0502020204030204" pitchFamily="34" charset="0"/>
              </a:rPr>
              <a:t>are centralized, interlinked, networks of hardware and software, which monitor and control the environment in commercial, industrial, and institutional facilities. While managing various building systems, the automation system ensures the operational performance of the facility as well as the comfort and safety of building occupants. Typically, such control systems are installed in new buildings or as part of a renovation where they replace an out-dated control </a:t>
            </a:r>
            <a:r>
              <a:rPr lang="en-GB" sz="1200" dirty="0" smtClean="0">
                <a:latin typeface="Calibri" panose="020F0502020204030204" pitchFamily="34" charset="0"/>
                <a:cs typeface="Calibri" panose="020F0502020204030204" pitchFamily="34" charset="0"/>
              </a:rPr>
              <a:t>system</a:t>
            </a:r>
            <a:endParaRPr lang="en-US" sz="800" dirty="0">
              <a:latin typeface="Calibri" panose="020F0502020204030204" pitchFamily="34" charset="0"/>
              <a:cs typeface="Calibri" panose="020F0502020204030204" pitchFamily="34" charset="0"/>
            </a:endParaRPr>
          </a:p>
        </p:txBody>
      </p:sp>
      <p:sp>
        <p:nvSpPr>
          <p:cNvPr id="11" name="Title 1"/>
          <p:cNvSpPr txBox="1">
            <a:spLocks/>
          </p:cNvSpPr>
          <p:nvPr/>
        </p:nvSpPr>
        <p:spPr>
          <a:xfrm>
            <a:off x="978664" y="584200"/>
            <a:ext cx="5498336" cy="1219680"/>
          </a:xfrm>
          <a:prstGeom prst="rect">
            <a:avLst/>
          </a:prstGeom>
          <a:effectLst>
            <a:outerShdw blurRad="50800" dist="38100" dir="8100000" algn="tr" rotWithShape="0">
              <a:prstClr val="black">
                <a:alpha val="40000"/>
              </a:prstClr>
            </a:outerShdw>
          </a:effectLst>
        </p:spPr>
        <p:txBody>
          <a:bodyPr vert="horz" lIns="91440" tIns="45720" rIns="91440" bIns="45720" rtlCol="0" anchor="ctr">
            <a:normAutofit/>
          </a:bodyPr>
          <a:lstStyle>
            <a:lvl1pPr algn="l" defTabSz="685800" rtl="0" eaLnBrk="1" latinLnBrk="0" hangingPunct="1">
              <a:lnSpc>
                <a:spcPct val="90000"/>
              </a:lnSpc>
              <a:spcBef>
                <a:spcPct val="0"/>
              </a:spcBef>
              <a:buNone/>
              <a:defRPr sz="2500" kern="1200">
                <a:solidFill>
                  <a:srgbClr val="0B56A5"/>
                </a:solidFill>
                <a:latin typeface="Avenir Book"/>
                <a:ea typeface="+mj-ea"/>
                <a:cs typeface="Avenir Book"/>
              </a:defRPr>
            </a:lvl1pPr>
          </a:lstStyle>
          <a:p>
            <a:r>
              <a:rPr lang="en-US" sz="2800" b="1" dirty="0" smtClean="0">
                <a:solidFill>
                  <a:schemeClr val="accent2">
                    <a:lumMod val="75000"/>
                  </a:schemeClr>
                </a:solidFill>
                <a:latin typeface="+mj-lt"/>
              </a:rPr>
              <a:t>Building Automation </a:t>
            </a:r>
            <a:r>
              <a:rPr lang="en-US" sz="2800" b="1" dirty="0" smtClean="0">
                <a:latin typeface="+mj-lt"/>
              </a:rPr>
              <a:t> </a:t>
            </a:r>
            <a:r>
              <a:rPr lang="en-US" sz="2800" b="1" dirty="0">
                <a:latin typeface="+mj-lt"/>
              </a:rPr>
              <a:t>Solutions</a:t>
            </a:r>
          </a:p>
        </p:txBody>
      </p:sp>
      <p:pic>
        <p:nvPicPr>
          <p:cNvPr id="1028" name="Picture 4" descr="Image result for siemens BMS system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5978" y="2331483"/>
            <a:ext cx="2135205" cy="1575794"/>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3"/>
          <p:cNvSpPr txBox="1">
            <a:spLocks/>
          </p:cNvSpPr>
          <p:nvPr/>
        </p:nvSpPr>
        <p:spPr>
          <a:xfrm>
            <a:off x="416932" y="3681457"/>
            <a:ext cx="5576795" cy="240236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200" kern="1200">
                <a:solidFill>
                  <a:srgbClr val="5F6063"/>
                </a:solidFill>
                <a:latin typeface="Avenir Book"/>
                <a:ea typeface="+mn-ea"/>
                <a:cs typeface="Avenir Book"/>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rgbClr val="5F6063"/>
                </a:solidFill>
                <a:latin typeface="Avenir Book"/>
                <a:ea typeface="+mn-ea"/>
                <a:cs typeface="Avenir Book"/>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5F6063"/>
                </a:solidFill>
                <a:latin typeface="Avenir Book"/>
                <a:ea typeface="+mn-ea"/>
                <a:cs typeface="Avenir Book"/>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rgbClr val="5F6063"/>
                </a:solidFill>
                <a:latin typeface="Avenir Book"/>
                <a:ea typeface="+mn-ea"/>
                <a:cs typeface="Avenir Book"/>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rgbClr val="5F6063"/>
                </a:solidFill>
                <a:latin typeface="Avenir Book"/>
                <a:ea typeface="+mn-ea"/>
                <a:cs typeface="Avenir Book"/>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10000"/>
              </a:lnSpc>
              <a:spcBef>
                <a:spcPts val="0"/>
              </a:spcBef>
              <a:buNone/>
            </a:pPr>
            <a:endParaRPr lang="en-US" sz="1600" dirty="0">
              <a:latin typeface="Calibri" panose="020F0502020204030204" pitchFamily="34" charset="0"/>
              <a:cs typeface="Calibri" panose="020F0502020204030204" pitchFamily="34" charset="0"/>
            </a:endParaRPr>
          </a:p>
        </p:txBody>
      </p:sp>
      <p:sp>
        <p:nvSpPr>
          <p:cNvPr id="9" name="Content Placeholder 3"/>
          <p:cNvSpPr txBox="1">
            <a:spLocks/>
          </p:cNvSpPr>
          <p:nvPr/>
        </p:nvSpPr>
        <p:spPr>
          <a:xfrm>
            <a:off x="731134" y="5131980"/>
            <a:ext cx="3743347" cy="240236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200" kern="1200">
                <a:solidFill>
                  <a:srgbClr val="5F6063"/>
                </a:solidFill>
                <a:latin typeface="Avenir Book"/>
                <a:ea typeface="+mn-ea"/>
                <a:cs typeface="Avenir Book"/>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rgbClr val="5F6063"/>
                </a:solidFill>
                <a:latin typeface="Avenir Book"/>
                <a:ea typeface="+mn-ea"/>
                <a:cs typeface="Avenir Book"/>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5F6063"/>
                </a:solidFill>
                <a:latin typeface="Avenir Book"/>
                <a:ea typeface="+mn-ea"/>
                <a:cs typeface="Avenir Book"/>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rgbClr val="5F6063"/>
                </a:solidFill>
                <a:latin typeface="Avenir Book"/>
                <a:ea typeface="+mn-ea"/>
                <a:cs typeface="Avenir Book"/>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rgbClr val="5F6063"/>
                </a:solidFill>
                <a:latin typeface="Avenir Book"/>
                <a:ea typeface="+mn-ea"/>
                <a:cs typeface="Avenir Book"/>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10000"/>
              </a:lnSpc>
              <a:spcBef>
                <a:spcPts val="0"/>
              </a:spcBef>
              <a:buNone/>
            </a:pPr>
            <a:r>
              <a:rPr lang="en-GB" sz="1200" b="1" dirty="0" smtClean="0">
                <a:solidFill>
                  <a:srgbClr val="0070C0"/>
                </a:solidFill>
                <a:latin typeface="Calibri" panose="020F0502020204030204" pitchFamily="34" charset="0"/>
                <a:cs typeface="Calibri" panose="020F0502020204030204" pitchFamily="34" charset="0"/>
              </a:rPr>
              <a:t>lighting </a:t>
            </a:r>
            <a:r>
              <a:rPr lang="en-GB" sz="1200" b="1" dirty="0">
                <a:solidFill>
                  <a:srgbClr val="0070C0"/>
                </a:solidFill>
                <a:latin typeface="Calibri" panose="020F0502020204030204" pitchFamily="34" charset="0"/>
                <a:cs typeface="Calibri" panose="020F0502020204030204" pitchFamily="34" charset="0"/>
              </a:rPr>
              <a:t>control system</a:t>
            </a:r>
            <a:r>
              <a:rPr lang="en-GB" sz="1200" dirty="0">
                <a:latin typeface="Calibri" panose="020F0502020204030204" pitchFamily="34" charset="0"/>
                <a:cs typeface="Calibri" panose="020F0502020204030204" pitchFamily="34" charset="0"/>
              </a:rPr>
              <a:t> is an intelligent network based lighting control solution that incorporates communication between various system inputs and outputs related to lighting control with the use of one or more central computing devices. </a:t>
            </a:r>
            <a:r>
              <a:rPr lang="en-GB" sz="1200" dirty="0" smtClean="0">
                <a:latin typeface="Calibri" panose="020F0502020204030204" pitchFamily="34" charset="0"/>
                <a:cs typeface="Calibri" panose="020F0502020204030204" pitchFamily="34" charset="0"/>
              </a:rPr>
              <a:t>                          </a:t>
            </a:r>
            <a:r>
              <a:rPr lang="en-GB" sz="1200" b="1" dirty="0" smtClean="0">
                <a:solidFill>
                  <a:srgbClr val="0070C0"/>
                </a:solidFill>
                <a:latin typeface="Calibri" panose="020F0502020204030204" pitchFamily="34" charset="0"/>
                <a:cs typeface="Calibri" panose="020F0502020204030204" pitchFamily="34" charset="0"/>
              </a:rPr>
              <a:t>Lighting </a:t>
            </a:r>
            <a:r>
              <a:rPr lang="en-GB" sz="1200" b="1" dirty="0">
                <a:solidFill>
                  <a:srgbClr val="0070C0"/>
                </a:solidFill>
                <a:latin typeface="Calibri" panose="020F0502020204030204" pitchFamily="34" charset="0"/>
                <a:cs typeface="Calibri" panose="020F0502020204030204" pitchFamily="34" charset="0"/>
              </a:rPr>
              <a:t>control systems</a:t>
            </a:r>
            <a:r>
              <a:rPr lang="en-GB" sz="1200" b="1" dirty="0">
                <a:latin typeface="Calibri" panose="020F0502020204030204" pitchFamily="34" charset="0"/>
                <a:cs typeface="Calibri" panose="020F0502020204030204" pitchFamily="34" charset="0"/>
              </a:rPr>
              <a:t> </a:t>
            </a:r>
            <a:r>
              <a:rPr lang="en-GB" sz="1200" dirty="0">
                <a:latin typeface="Calibri" panose="020F0502020204030204" pitchFamily="34" charset="0"/>
                <a:cs typeface="Calibri" panose="020F0502020204030204" pitchFamily="34" charset="0"/>
              </a:rPr>
              <a:t>are widely used on both indoor and outdoor lighting of commercial, industrial, and residential spaces. Lighting control systems serve to provide the right amount of light where and when it is needed</a:t>
            </a:r>
            <a:endParaRPr lang="en-US" sz="1200" dirty="0">
              <a:latin typeface="Calibri" panose="020F0502020204030204" pitchFamily="34" charset="0"/>
              <a:cs typeface="Calibri" panose="020F0502020204030204" pitchFamily="34" charset="0"/>
            </a:endParaRPr>
          </a:p>
        </p:txBody>
      </p:sp>
      <p:pic>
        <p:nvPicPr>
          <p:cNvPr id="10" name="Picture 2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5978" y="5215300"/>
            <a:ext cx="2119579" cy="1545847"/>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3"/>
          <p:cNvSpPr txBox="1">
            <a:spLocks/>
          </p:cNvSpPr>
          <p:nvPr/>
        </p:nvSpPr>
        <p:spPr>
          <a:xfrm>
            <a:off x="784226" y="7349078"/>
            <a:ext cx="3651940" cy="1840774"/>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200" kern="1200">
                <a:solidFill>
                  <a:srgbClr val="5F6063"/>
                </a:solidFill>
                <a:latin typeface="Avenir Book"/>
                <a:ea typeface="+mn-ea"/>
                <a:cs typeface="Avenir Book"/>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rgbClr val="5F6063"/>
                </a:solidFill>
                <a:latin typeface="Avenir Book"/>
                <a:ea typeface="+mn-ea"/>
                <a:cs typeface="Avenir Book"/>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5F6063"/>
                </a:solidFill>
                <a:latin typeface="Avenir Book"/>
                <a:ea typeface="+mn-ea"/>
                <a:cs typeface="Avenir Book"/>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rgbClr val="5F6063"/>
                </a:solidFill>
                <a:latin typeface="Avenir Book"/>
                <a:ea typeface="+mn-ea"/>
                <a:cs typeface="Avenir Book"/>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rgbClr val="5F6063"/>
                </a:solidFill>
                <a:latin typeface="Avenir Book"/>
                <a:ea typeface="+mn-ea"/>
                <a:cs typeface="Avenir Book"/>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10000"/>
              </a:lnSpc>
              <a:spcBef>
                <a:spcPts val="0"/>
              </a:spcBef>
              <a:buNone/>
            </a:pPr>
            <a:r>
              <a:rPr lang="en-GB" sz="1200" b="1" dirty="0">
                <a:solidFill>
                  <a:srgbClr val="0070C0"/>
                </a:solidFill>
                <a:latin typeface="Calibri" panose="020F0502020204030204" pitchFamily="34" charset="0"/>
                <a:cs typeface="Calibri" panose="020F0502020204030204" pitchFamily="34" charset="0"/>
              </a:rPr>
              <a:t>Industrial </a:t>
            </a:r>
            <a:r>
              <a:rPr lang="en-GB" sz="1200" b="1" dirty="0" smtClean="0">
                <a:solidFill>
                  <a:srgbClr val="0070C0"/>
                </a:solidFill>
                <a:latin typeface="Calibri" panose="020F0502020204030204" pitchFamily="34" charset="0"/>
                <a:cs typeface="Calibri" panose="020F0502020204030204" pitchFamily="34" charset="0"/>
              </a:rPr>
              <a:t>Automation System  </a:t>
            </a:r>
            <a:r>
              <a:rPr lang="en-GB" sz="1200" dirty="0">
                <a:latin typeface="Calibri" panose="020F0502020204030204" pitchFamily="34" charset="0"/>
                <a:cs typeface="Calibri" panose="020F0502020204030204" pitchFamily="34" charset="0"/>
              </a:rPr>
              <a:t>needs for Industrial / PLC Automation &amp; Control System; MIMIC Panel, ANNUNCIATOR SYSTEM, INSTRUMENTS and SCADA A </a:t>
            </a:r>
            <a:r>
              <a:rPr lang="en-GB" sz="1200" b="1" dirty="0">
                <a:latin typeface="Calibri" panose="020F0502020204030204" pitchFamily="34" charset="0"/>
                <a:cs typeface="Calibri" panose="020F0502020204030204" pitchFamily="34" charset="0"/>
              </a:rPr>
              <a:t>PROGRAMMABLE LOGIC CONTROLLER</a:t>
            </a:r>
            <a:r>
              <a:rPr lang="en-GB" sz="1200" dirty="0">
                <a:latin typeface="Calibri" panose="020F0502020204030204" pitchFamily="34" charset="0"/>
                <a:cs typeface="Calibri" panose="020F0502020204030204" pitchFamily="34" charset="0"/>
              </a:rPr>
              <a:t> (</a:t>
            </a:r>
            <a:r>
              <a:rPr lang="en-GB" sz="1200" b="1" dirty="0">
                <a:latin typeface="Calibri" panose="020F0502020204030204" pitchFamily="34" charset="0"/>
                <a:cs typeface="Calibri" panose="020F0502020204030204" pitchFamily="34" charset="0"/>
              </a:rPr>
              <a:t>PLC</a:t>
            </a:r>
            <a:r>
              <a:rPr lang="en-GB" sz="1200" dirty="0">
                <a:latin typeface="Calibri" panose="020F0502020204030204" pitchFamily="34" charset="0"/>
                <a:cs typeface="Calibri" panose="020F0502020204030204" pitchFamily="34" charset="0"/>
              </a:rPr>
              <a:t>) is an industrial computer control </a:t>
            </a:r>
            <a:r>
              <a:rPr lang="en-GB" sz="1200" b="1" dirty="0">
                <a:latin typeface="Calibri" panose="020F0502020204030204" pitchFamily="34" charset="0"/>
                <a:cs typeface="Calibri" panose="020F0502020204030204" pitchFamily="34" charset="0"/>
              </a:rPr>
              <a:t>system</a:t>
            </a:r>
            <a:r>
              <a:rPr lang="en-GB" sz="1200" dirty="0">
                <a:latin typeface="Calibri" panose="020F0502020204030204" pitchFamily="34" charset="0"/>
                <a:cs typeface="Calibri" panose="020F0502020204030204" pitchFamily="34" charset="0"/>
              </a:rPr>
              <a:t> that </a:t>
            </a:r>
            <a:r>
              <a:rPr lang="en-GB" sz="1200" dirty="0" smtClean="0">
                <a:latin typeface="Calibri" panose="020F0502020204030204" pitchFamily="34" charset="0"/>
                <a:cs typeface="Calibri" panose="020F0502020204030204" pitchFamily="34" charset="0"/>
              </a:rPr>
              <a:t>continuously </a:t>
            </a:r>
            <a:r>
              <a:rPr lang="en-GB" sz="1200" dirty="0">
                <a:latin typeface="Calibri" panose="020F0502020204030204" pitchFamily="34" charset="0"/>
                <a:cs typeface="Calibri" panose="020F0502020204030204" pitchFamily="34" charset="0"/>
              </a:rPr>
              <a:t>monitors the state of input devices and makes decisions based upon a custom program to control the state of output devices</a:t>
            </a:r>
            <a:endParaRPr lang="en-US" sz="1200" dirty="0">
              <a:latin typeface="Calibri" panose="020F0502020204030204" pitchFamily="34" charset="0"/>
              <a:cs typeface="Calibri" panose="020F0502020204030204" pitchFamily="34" charset="0"/>
            </a:endParaRPr>
          </a:p>
        </p:txBody>
      </p:sp>
      <p:pic>
        <p:nvPicPr>
          <p:cNvPr id="13" name="Picture 10"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7219" y="7349078"/>
            <a:ext cx="2063709" cy="1623472"/>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flipH="1">
            <a:off x="769235" y="960971"/>
            <a:ext cx="53091" cy="428038"/>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1"/>
          <p:cNvSpPr txBox="1">
            <a:spLocks/>
          </p:cNvSpPr>
          <p:nvPr/>
        </p:nvSpPr>
        <p:spPr>
          <a:xfrm>
            <a:off x="288828" y="9396920"/>
            <a:ext cx="6140221" cy="365334"/>
          </a:xfrm>
          <a:prstGeom prst="rect">
            <a:avLst/>
          </a:prstGeom>
          <a:effectLst>
            <a:outerShdw blurRad="50800" dist="38100" dir="8100000" algn="tr" rotWithShape="0">
              <a:prstClr val="black">
                <a:alpha val="40000"/>
              </a:prstClr>
            </a:outerShdw>
          </a:effectLst>
        </p:spPr>
        <p:txBody>
          <a:bodyPr vert="horz" lIns="91440" tIns="45720" rIns="91440" bIns="45720" rtlCol="0" anchor="b">
            <a:normAutofit fontScale="97500"/>
          </a:bodyPr>
          <a:lstStyle>
            <a:lvl1pPr algn="r" defTabSz="342900" rtl="0" eaLnBrk="1" latinLnBrk="0" hangingPunct="1">
              <a:spcBef>
                <a:spcPct val="0"/>
              </a:spcBef>
              <a:buNone/>
              <a:defRPr sz="405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b="1" dirty="0" smtClean="0">
                <a:solidFill>
                  <a:schemeClr val="accent1">
                    <a:lumMod val="25000"/>
                  </a:schemeClr>
                </a:solidFill>
              </a:rPr>
              <a:t>ISO CERTIFIED COMAPANY ISO 9001:2015 &amp; ISO 45001:2018</a:t>
            </a:r>
            <a:endParaRPr lang="en-US" sz="1600" b="1" dirty="0">
              <a:solidFill>
                <a:schemeClr val="accent1">
                  <a:lumMod val="25000"/>
                </a:schemeClr>
              </a:solidFill>
            </a:endParaRPr>
          </a:p>
        </p:txBody>
      </p:sp>
    </p:spTree>
    <p:extLst>
      <p:ext uri="{BB962C8B-B14F-4D97-AF65-F5344CB8AC3E}">
        <p14:creationId xmlns:p14="http://schemas.microsoft.com/office/powerpoint/2010/main" val="23873174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1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2500"/>
                            </p:stCondLst>
                            <p:childTnLst>
                              <p:par>
                                <p:cTn id="25" presetID="1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1000"/>
                                        <p:tgtEl>
                                          <p:spTgt spid="15"/>
                                        </p:tgtEl>
                                        <p:attrNameLst>
                                          <p:attrName>ppt_y</p:attrName>
                                        </p:attrNameLst>
                                      </p:cBhvr>
                                      <p:tavLst>
                                        <p:tav tm="0">
                                          <p:val>
                                            <p:strVal val="#ppt_y+#ppt_h*1.125000"/>
                                          </p:val>
                                        </p:tav>
                                        <p:tav tm="100000">
                                          <p:val>
                                            <p:strVal val="#ppt_y"/>
                                          </p:val>
                                        </p:tav>
                                      </p:tavLst>
                                    </p:anim>
                                    <p:animEffect transition="in" filter="wipe(up)">
                                      <p:cBhvr>
                                        <p:cTn id="28" dur="1000"/>
                                        <p:tgtEl>
                                          <p:spTgt spid="15"/>
                                        </p:tgtEl>
                                      </p:cBhvr>
                                    </p:animEffect>
                                  </p:childTnLst>
                                </p:cTn>
                              </p:par>
                            </p:childTnLst>
                          </p:cTn>
                        </p:par>
                        <p:par>
                          <p:cTn id="29" fill="hold">
                            <p:stCondLst>
                              <p:cond delay="3500"/>
                            </p:stCondLst>
                            <p:childTnLst>
                              <p:par>
                                <p:cTn id="30" presetID="12" presetClass="entr" presetSubtype="4"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1000"/>
                                        <p:tgtEl>
                                          <p:spTgt spid="14"/>
                                        </p:tgtEl>
                                        <p:attrNameLst>
                                          <p:attrName>ppt_y</p:attrName>
                                        </p:attrNameLst>
                                      </p:cBhvr>
                                      <p:tavLst>
                                        <p:tav tm="0">
                                          <p:val>
                                            <p:strVal val="#ppt_y+#ppt_h*1.125000"/>
                                          </p:val>
                                        </p:tav>
                                        <p:tav tm="100000">
                                          <p:val>
                                            <p:strVal val="#ppt_y"/>
                                          </p:val>
                                        </p:tav>
                                      </p:tavLst>
                                    </p:anim>
                                    <p:animEffect transition="in" filter="wipe(up)">
                                      <p:cBhvr>
                                        <p:cTn id="33"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8" grpId="0"/>
      <p:bldP spid="9" grpId="0"/>
      <p:bldP spid="12" grpId="0"/>
      <p:bldP spid="15" grpId="0"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2"/>
          <p:cNvSpPr txBox="1">
            <a:spLocks/>
          </p:cNvSpPr>
          <p:nvPr/>
        </p:nvSpPr>
        <p:spPr>
          <a:xfrm>
            <a:off x="483364" y="3004127"/>
            <a:ext cx="3071813" cy="3641767"/>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200" kern="1200">
                <a:solidFill>
                  <a:srgbClr val="5F6063"/>
                </a:solidFill>
                <a:latin typeface="Avenir Book"/>
                <a:ea typeface="+mn-ea"/>
                <a:cs typeface="Avenir Book"/>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rgbClr val="5F6063"/>
                </a:solidFill>
                <a:latin typeface="Avenir Book"/>
                <a:ea typeface="+mn-ea"/>
                <a:cs typeface="Avenir Book"/>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5F6063"/>
                </a:solidFill>
                <a:latin typeface="Avenir Book"/>
                <a:ea typeface="+mn-ea"/>
                <a:cs typeface="Avenir Book"/>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rgbClr val="5F6063"/>
                </a:solidFill>
                <a:latin typeface="Avenir Book"/>
                <a:ea typeface="+mn-ea"/>
                <a:cs typeface="Avenir Book"/>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rgbClr val="5F6063"/>
                </a:solidFill>
                <a:latin typeface="Avenir Book"/>
                <a:ea typeface="+mn-ea"/>
                <a:cs typeface="Avenir Book"/>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10000"/>
              </a:lnSpc>
              <a:buNone/>
            </a:pPr>
            <a:endParaRPr lang="en-US" sz="1600" dirty="0"/>
          </a:p>
          <a:p>
            <a:pPr marL="0" indent="0">
              <a:lnSpc>
                <a:spcPct val="110000"/>
              </a:lnSpc>
              <a:buNone/>
            </a:pPr>
            <a:endParaRPr lang="en-US" sz="1600" dirty="0"/>
          </a:p>
        </p:txBody>
      </p:sp>
      <p:sp>
        <p:nvSpPr>
          <p:cNvPr id="21" name="Content Placeholder 3"/>
          <p:cNvSpPr txBox="1">
            <a:spLocks/>
          </p:cNvSpPr>
          <p:nvPr/>
        </p:nvSpPr>
        <p:spPr>
          <a:xfrm>
            <a:off x="769235" y="1426793"/>
            <a:ext cx="4012315" cy="1754557"/>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200" kern="1200">
                <a:solidFill>
                  <a:srgbClr val="5F6063"/>
                </a:solidFill>
                <a:latin typeface="Avenir Book"/>
                <a:ea typeface="+mn-ea"/>
                <a:cs typeface="Avenir Book"/>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rgbClr val="5F6063"/>
                </a:solidFill>
                <a:latin typeface="Avenir Book"/>
                <a:ea typeface="+mn-ea"/>
                <a:cs typeface="Avenir Book"/>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5F6063"/>
                </a:solidFill>
                <a:latin typeface="Avenir Book"/>
                <a:ea typeface="+mn-ea"/>
                <a:cs typeface="Avenir Book"/>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rgbClr val="5F6063"/>
                </a:solidFill>
                <a:latin typeface="Avenir Book"/>
                <a:ea typeface="+mn-ea"/>
                <a:cs typeface="Avenir Book"/>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rgbClr val="5F6063"/>
                </a:solidFill>
                <a:latin typeface="Avenir Book"/>
                <a:ea typeface="+mn-ea"/>
                <a:cs typeface="Avenir Book"/>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10000"/>
              </a:lnSpc>
              <a:spcBef>
                <a:spcPts val="0"/>
              </a:spcBef>
              <a:buNone/>
            </a:pPr>
            <a:r>
              <a:rPr lang="de-DE" sz="1200" b="1" dirty="0">
                <a:solidFill>
                  <a:srgbClr val="0070C0"/>
                </a:solidFill>
                <a:latin typeface="Calibri" panose="020F0502020204030204" pitchFamily="34" charset="0"/>
                <a:cs typeface="Calibri" panose="020F0502020204030204" pitchFamily="34" charset="0"/>
              </a:rPr>
              <a:t>Standalone control System </a:t>
            </a:r>
            <a:r>
              <a:rPr lang="en-GB" sz="1200" dirty="0">
                <a:latin typeface="Calibri" panose="020F0502020204030204" pitchFamily="34" charset="0"/>
                <a:cs typeface="Calibri" panose="020F0502020204030204" pitchFamily="34" charset="0"/>
              </a:rPr>
              <a:t>are a cost effective, direct form of controller. Purpose built and stand-alone in operation, they provide an economical and fully featured option for a HVAC controls system. </a:t>
            </a:r>
          </a:p>
          <a:p>
            <a:pPr marL="0" indent="0" algn="just">
              <a:lnSpc>
                <a:spcPct val="110000"/>
              </a:lnSpc>
              <a:spcBef>
                <a:spcPts val="0"/>
              </a:spcBef>
              <a:buNone/>
            </a:pPr>
            <a:r>
              <a:rPr lang="en-GB" sz="1200" b="1" dirty="0">
                <a:solidFill>
                  <a:srgbClr val="0070C0"/>
                </a:solidFill>
                <a:latin typeface="Calibri" panose="020F0502020204030204" pitchFamily="34" charset="0"/>
                <a:cs typeface="Calibri" panose="020F0502020204030204" pitchFamily="34" charset="0"/>
              </a:rPr>
              <a:t>HVAC Control Panels </a:t>
            </a:r>
            <a:r>
              <a:rPr lang="en-GB" sz="1200" dirty="0">
                <a:latin typeface="Calibri" panose="020F0502020204030204" pitchFamily="34" charset="0"/>
                <a:cs typeface="Calibri" panose="020F0502020204030204" pitchFamily="34" charset="0"/>
              </a:rPr>
              <a:t>feature agency-compliant standard and custom turnkey solutions designed to provide a solid protection package for the intelligent devices within your system</a:t>
            </a:r>
            <a:endParaRPr lang="en-US" sz="1200" dirty="0">
              <a:latin typeface="Calibri" panose="020F0502020204030204" pitchFamily="34" charset="0"/>
              <a:cs typeface="Calibri" panose="020F0502020204030204" pitchFamily="34" charset="0"/>
            </a:endParaRPr>
          </a:p>
        </p:txBody>
      </p:sp>
      <p:sp>
        <p:nvSpPr>
          <p:cNvPr id="11" name="Title 1"/>
          <p:cNvSpPr txBox="1">
            <a:spLocks/>
          </p:cNvSpPr>
          <p:nvPr/>
        </p:nvSpPr>
        <p:spPr>
          <a:xfrm>
            <a:off x="995061" y="331418"/>
            <a:ext cx="5386689" cy="1219680"/>
          </a:xfrm>
          <a:prstGeom prst="rect">
            <a:avLst/>
          </a:prstGeom>
          <a:effectLst>
            <a:outerShdw blurRad="50800" dist="38100" dir="8100000" algn="tr" rotWithShape="0">
              <a:prstClr val="black">
                <a:alpha val="40000"/>
              </a:prstClr>
            </a:outerShdw>
          </a:effectLst>
        </p:spPr>
        <p:txBody>
          <a:bodyPr vert="horz" lIns="91440" tIns="45720" rIns="91440" bIns="45720" rtlCol="0" anchor="ctr">
            <a:normAutofit/>
          </a:bodyPr>
          <a:lstStyle>
            <a:lvl1pPr algn="l" defTabSz="685800" rtl="0" eaLnBrk="1" latinLnBrk="0" hangingPunct="1">
              <a:lnSpc>
                <a:spcPct val="90000"/>
              </a:lnSpc>
              <a:spcBef>
                <a:spcPct val="0"/>
              </a:spcBef>
              <a:buNone/>
              <a:defRPr sz="2500" kern="1200">
                <a:solidFill>
                  <a:srgbClr val="0B56A5"/>
                </a:solidFill>
                <a:latin typeface="Avenir Book"/>
                <a:ea typeface="+mj-ea"/>
                <a:cs typeface="Avenir Book"/>
              </a:defRPr>
            </a:lvl1pPr>
          </a:lstStyle>
          <a:p>
            <a:r>
              <a:rPr lang="en-US" sz="2800" b="1" dirty="0" smtClean="0">
                <a:solidFill>
                  <a:schemeClr val="accent2">
                    <a:lumMod val="75000"/>
                  </a:schemeClr>
                </a:solidFill>
                <a:latin typeface="+mj-lt"/>
              </a:rPr>
              <a:t>Building Automation</a:t>
            </a:r>
            <a:r>
              <a:rPr lang="en-US" sz="2800" b="1" dirty="0" smtClean="0"/>
              <a:t> </a:t>
            </a:r>
            <a:r>
              <a:rPr lang="en-US" sz="2800" b="1" dirty="0"/>
              <a:t>Solutions</a:t>
            </a:r>
            <a:endParaRPr lang="en-US" b="1" dirty="0"/>
          </a:p>
        </p:txBody>
      </p:sp>
      <p:pic>
        <p:nvPicPr>
          <p:cNvPr id="3074" name="Picture 2" descr="Image result for HVAC panel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4137" y="1339385"/>
            <a:ext cx="1783286" cy="178328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flipH="1">
            <a:off x="769235" y="751421"/>
            <a:ext cx="53091" cy="428038"/>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1"/>
          <p:cNvSpPr txBox="1">
            <a:spLocks/>
          </p:cNvSpPr>
          <p:nvPr/>
        </p:nvSpPr>
        <p:spPr>
          <a:xfrm>
            <a:off x="1035813" y="4434389"/>
            <a:ext cx="3745737" cy="694608"/>
          </a:xfrm>
          <a:prstGeom prst="rect">
            <a:avLst/>
          </a:prstGeom>
          <a:effectLst>
            <a:outerShdw blurRad="50800" dist="38100" dir="8100000" algn="tr" rotWithShape="0">
              <a:prstClr val="black">
                <a:alpha val="40000"/>
              </a:prstClr>
            </a:outerShdw>
          </a:effectLst>
        </p:spPr>
        <p:txBody>
          <a:bodyPr vert="horz" lIns="91440" tIns="45720" rIns="91440" bIns="45720" rtlCol="0" anchor="ctr">
            <a:normAutofit/>
          </a:bodyPr>
          <a:lstStyle>
            <a:lvl1pPr algn="l" defTabSz="685800" rtl="0" eaLnBrk="1" latinLnBrk="0" hangingPunct="1">
              <a:lnSpc>
                <a:spcPct val="90000"/>
              </a:lnSpc>
              <a:spcBef>
                <a:spcPct val="0"/>
              </a:spcBef>
              <a:buNone/>
              <a:defRPr sz="2500" kern="1200">
                <a:solidFill>
                  <a:srgbClr val="0B56A5"/>
                </a:solidFill>
                <a:latin typeface="Avenir Book"/>
                <a:ea typeface="+mj-ea"/>
                <a:cs typeface="Avenir Book"/>
              </a:defRPr>
            </a:lvl1pPr>
          </a:lstStyle>
          <a:p>
            <a:r>
              <a:rPr lang="en-US" sz="2800" b="1" dirty="0">
                <a:solidFill>
                  <a:schemeClr val="accent2">
                    <a:lumMod val="75000"/>
                  </a:schemeClr>
                </a:solidFill>
                <a:latin typeface="+mj-lt"/>
              </a:rPr>
              <a:t>HVAC</a:t>
            </a:r>
            <a:r>
              <a:rPr lang="en-US" sz="2800" b="1" dirty="0"/>
              <a:t> Products</a:t>
            </a:r>
            <a:endParaRPr lang="en-US" b="1" dirty="0"/>
          </a:p>
        </p:txBody>
      </p:sp>
      <p:sp>
        <p:nvSpPr>
          <p:cNvPr id="10" name="Rectangle 9"/>
          <p:cNvSpPr/>
          <p:nvPr/>
        </p:nvSpPr>
        <p:spPr>
          <a:xfrm flipH="1">
            <a:off x="807335" y="4569041"/>
            <a:ext cx="53091" cy="428038"/>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Content Placeholder 3"/>
          <p:cNvSpPr txBox="1">
            <a:spLocks/>
          </p:cNvSpPr>
          <p:nvPr/>
        </p:nvSpPr>
        <p:spPr>
          <a:xfrm>
            <a:off x="769235" y="5389245"/>
            <a:ext cx="4012315" cy="90487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200" kern="1200">
                <a:solidFill>
                  <a:srgbClr val="5F6063"/>
                </a:solidFill>
                <a:latin typeface="Avenir Book"/>
                <a:ea typeface="+mn-ea"/>
                <a:cs typeface="Avenir Book"/>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rgbClr val="5F6063"/>
                </a:solidFill>
                <a:latin typeface="Avenir Book"/>
                <a:ea typeface="+mn-ea"/>
                <a:cs typeface="Avenir Book"/>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5F6063"/>
                </a:solidFill>
                <a:latin typeface="Avenir Book"/>
                <a:ea typeface="+mn-ea"/>
                <a:cs typeface="Avenir Book"/>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rgbClr val="5F6063"/>
                </a:solidFill>
                <a:latin typeface="Avenir Book"/>
                <a:ea typeface="+mn-ea"/>
                <a:cs typeface="Avenir Book"/>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rgbClr val="5F6063"/>
                </a:solidFill>
                <a:latin typeface="Avenir Book"/>
                <a:ea typeface="+mn-ea"/>
                <a:cs typeface="Avenir Book"/>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fontAlgn="t">
              <a:spcBef>
                <a:spcPts val="0"/>
              </a:spcBef>
              <a:buNone/>
            </a:pPr>
            <a:r>
              <a:rPr lang="en-GB" sz="1200" b="1" dirty="0" smtClean="0">
                <a:solidFill>
                  <a:srgbClr val="0070C0"/>
                </a:solidFill>
                <a:latin typeface="Calibri" panose="020F0502020204030204" pitchFamily="34" charset="0"/>
                <a:cs typeface="Calibri" panose="020F0502020204030204" pitchFamily="34" charset="0"/>
              </a:rPr>
              <a:t>Variable </a:t>
            </a:r>
            <a:r>
              <a:rPr lang="en-GB" sz="1200" b="1" dirty="0">
                <a:solidFill>
                  <a:srgbClr val="0070C0"/>
                </a:solidFill>
                <a:latin typeface="Calibri" panose="020F0502020204030204" pitchFamily="34" charset="0"/>
                <a:cs typeface="Calibri" panose="020F0502020204030204" pitchFamily="34" charset="0"/>
              </a:rPr>
              <a:t>air volume</a:t>
            </a:r>
            <a:r>
              <a:rPr lang="en-GB" sz="1200" dirty="0">
                <a:solidFill>
                  <a:srgbClr val="0070C0"/>
                </a:solidFill>
                <a:latin typeface="Calibri" panose="020F0502020204030204" pitchFamily="34" charset="0"/>
                <a:cs typeface="Calibri" panose="020F0502020204030204" pitchFamily="34" charset="0"/>
              </a:rPr>
              <a:t> (</a:t>
            </a:r>
            <a:r>
              <a:rPr lang="en-GB" sz="1200" b="1" dirty="0">
                <a:solidFill>
                  <a:srgbClr val="0070C0"/>
                </a:solidFill>
                <a:latin typeface="Calibri" panose="020F0502020204030204" pitchFamily="34" charset="0"/>
                <a:cs typeface="Calibri" panose="020F0502020204030204" pitchFamily="34" charset="0"/>
              </a:rPr>
              <a:t>VAV</a:t>
            </a:r>
            <a:r>
              <a:rPr lang="en-GB" sz="1200" dirty="0">
                <a:solidFill>
                  <a:srgbClr val="0070C0"/>
                </a:solidFill>
                <a:latin typeface="Calibri" panose="020F0502020204030204" pitchFamily="34" charset="0"/>
                <a:cs typeface="Calibri" panose="020F0502020204030204" pitchFamily="34" charset="0"/>
              </a:rPr>
              <a:t>)</a:t>
            </a:r>
            <a:r>
              <a:rPr lang="en-GB" sz="1200" dirty="0">
                <a:latin typeface="Calibri" panose="020F0502020204030204" pitchFamily="34" charset="0"/>
                <a:cs typeface="Calibri" panose="020F0502020204030204" pitchFamily="34" charset="0"/>
              </a:rPr>
              <a:t> is a type of heating, ventilating, and/or air-conditioning </a:t>
            </a:r>
            <a:r>
              <a:rPr lang="en-GB" sz="1200" dirty="0" smtClean="0">
                <a:latin typeface="Calibri" panose="020F0502020204030204" pitchFamily="34" charset="0"/>
                <a:cs typeface="Calibri" panose="020F0502020204030204" pitchFamily="34" charset="0"/>
              </a:rPr>
              <a:t>system</a:t>
            </a:r>
            <a:r>
              <a:rPr lang="en-GB" sz="1200" dirty="0">
                <a:latin typeface="Calibri" panose="020F0502020204030204" pitchFamily="34" charset="0"/>
                <a:cs typeface="Calibri" panose="020F0502020204030204" pitchFamily="34" charset="0"/>
              </a:rPr>
              <a:t> </a:t>
            </a:r>
            <a:r>
              <a:rPr lang="en-GB" sz="1200" dirty="0" smtClean="0">
                <a:latin typeface="Calibri" panose="020F0502020204030204" pitchFamily="34" charset="0"/>
                <a:cs typeface="Calibri" panose="020F0502020204030204" pitchFamily="34" charset="0"/>
              </a:rPr>
              <a:t>and </a:t>
            </a:r>
            <a:r>
              <a:rPr lang="en-GB" sz="1200" dirty="0">
                <a:latin typeface="Calibri" panose="020F0502020204030204" pitchFamily="34" charset="0"/>
                <a:cs typeface="Calibri" panose="020F0502020204030204" pitchFamily="34" charset="0"/>
              </a:rPr>
              <a:t>vary the airflow at a constant </a:t>
            </a:r>
            <a:r>
              <a:rPr lang="en-GB" sz="1200" dirty="0" smtClean="0">
                <a:latin typeface="Calibri" panose="020F0502020204030204" pitchFamily="34" charset="0"/>
                <a:cs typeface="Calibri" panose="020F0502020204030204" pitchFamily="34" charset="0"/>
              </a:rPr>
              <a:t>temperature. </a:t>
            </a:r>
          </a:p>
          <a:p>
            <a:pPr marL="0" indent="0" algn="just" fontAlgn="t">
              <a:spcBef>
                <a:spcPts val="0"/>
              </a:spcBef>
              <a:buNone/>
            </a:pPr>
            <a:r>
              <a:rPr lang="en-GB" sz="1200" b="1" dirty="0" smtClean="0">
                <a:solidFill>
                  <a:srgbClr val="0070C0"/>
                </a:solidFill>
                <a:latin typeface="Calibri" panose="020F0502020204030204" pitchFamily="34" charset="0"/>
                <a:cs typeface="Calibri" panose="020F0502020204030204" pitchFamily="34" charset="0"/>
              </a:rPr>
              <a:t>Constant </a:t>
            </a:r>
            <a:r>
              <a:rPr lang="en-GB" sz="1200" b="1" dirty="0">
                <a:solidFill>
                  <a:srgbClr val="0070C0"/>
                </a:solidFill>
                <a:latin typeface="Calibri" panose="020F0502020204030204" pitchFamily="34" charset="0"/>
                <a:cs typeface="Calibri" panose="020F0502020204030204" pitchFamily="34" charset="0"/>
              </a:rPr>
              <a:t>air volume</a:t>
            </a:r>
            <a:r>
              <a:rPr lang="en-GB" sz="1200" dirty="0">
                <a:solidFill>
                  <a:srgbClr val="0070C0"/>
                </a:solidFill>
                <a:latin typeface="Calibri" panose="020F0502020204030204" pitchFamily="34" charset="0"/>
                <a:cs typeface="Calibri" panose="020F0502020204030204" pitchFamily="34" charset="0"/>
              </a:rPr>
              <a:t> </a:t>
            </a:r>
            <a:r>
              <a:rPr lang="en-GB" sz="1200" dirty="0" smtClean="0">
                <a:solidFill>
                  <a:srgbClr val="0070C0"/>
                </a:solidFill>
                <a:latin typeface="Calibri" panose="020F0502020204030204" pitchFamily="34" charset="0"/>
                <a:cs typeface="Calibri" panose="020F0502020204030204" pitchFamily="34" charset="0"/>
              </a:rPr>
              <a:t>(</a:t>
            </a:r>
            <a:r>
              <a:rPr lang="en-GB" sz="1200" b="1" dirty="0" smtClean="0">
                <a:solidFill>
                  <a:srgbClr val="0070C0"/>
                </a:solidFill>
                <a:latin typeface="Calibri" panose="020F0502020204030204" pitchFamily="34" charset="0"/>
                <a:cs typeface="Calibri" panose="020F0502020204030204" pitchFamily="34" charset="0"/>
              </a:rPr>
              <a:t>CAV</a:t>
            </a:r>
            <a:r>
              <a:rPr lang="en-GB" sz="1200" dirty="0">
                <a:solidFill>
                  <a:srgbClr val="0070C0"/>
                </a:solidFill>
                <a:latin typeface="Calibri" panose="020F0502020204030204" pitchFamily="34" charset="0"/>
                <a:cs typeface="Calibri" panose="020F0502020204030204" pitchFamily="34" charset="0"/>
              </a:rPr>
              <a:t>)</a:t>
            </a:r>
            <a:r>
              <a:rPr lang="en-GB" sz="1200" dirty="0" smtClean="0">
                <a:latin typeface="Calibri" panose="020F0502020204030204" pitchFamily="34" charset="0"/>
                <a:cs typeface="Calibri" panose="020F0502020204030204" pitchFamily="34" charset="0"/>
              </a:rPr>
              <a:t> </a:t>
            </a:r>
            <a:r>
              <a:rPr lang="en-GB" sz="1200" dirty="0">
                <a:latin typeface="Calibri" panose="020F0502020204030204" pitchFamily="34" charset="0"/>
                <a:cs typeface="Calibri" panose="020F0502020204030204" pitchFamily="34" charset="0"/>
              </a:rPr>
              <a:t>supply a constant airflow at a variable </a:t>
            </a:r>
            <a:r>
              <a:rPr lang="en-GB" sz="1200" dirty="0" smtClean="0">
                <a:latin typeface="Calibri" panose="020F0502020204030204" pitchFamily="34" charset="0"/>
                <a:cs typeface="Calibri" panose="020F0502020204030204" pitchFamily="34" charset="0"/>
              </a:rPr>
              <a:t>temperature</a:t>
            </a:r>
            <a:r>
              <a:rPr lang="en-GB" sz="1200" dirty="0">
                <a:latin typeface="Calibri" panose="020F0502020204030204" pitchFamily="34" charset="0"/>
                <a:cs typeface="Calibri" panose="020F0502020204030204" pitchFamily="34" charset="0"/>
              </a:rPr>
              <a:t>.</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8120" y="5500177"/>
            <a:ext cx="1729456" cy="632981"/>
          </a:xfrm>
          <a:prstGeom prst="rect">
            <a:avLst/>
          </a:prstGeom>
        </p:spPr>
      </p:pic>
      <p:pic>
        <p:nvPicPr>
          <p:cNvPr id="16" name="Picture 2" descr="Image result for Variable Air Volume png transparent barcol ai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0868" y="4341950"/>
            <a:ext cx="1556555" cy="108958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Image result for circular VAV png Transparent Barcol Ai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8325" y="4529227"/>
            <a:ext cx="1116989" cy="65455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819144" y="6541431"/>
            <a:ext cx="3933736" cy="646331"/>
          </a:xfrm>
          <a:prstGeom prst="rect">
            <a:avLst/>
          </a:prstGeom>
        </p:spPr>
        <p:txBody>
          <a:bodyPr wrap="square">
            <a:spAutoFit/>
          </a:bodyPr>
          <a:lstStyle/>
          <a:p>
            <a:pPr algn="just" fontAlgn="t"/>
            <a:r>
              <a:rPr lang="en-US" sz="1200" dirty="0">
                <a:solidFill>
                  <a:srgbClr val="0070C0"/>
                </a:solidFill>
                <a:latin typeface="Calibri" panose="020F0502020204030204" pitchFamily="34" charset="0"/>
                <a:cs typeface="Calibri" panose="020F0502020204030204" pitchFamily="34" charset="0"/>
              </a:rPr>
              <a:t>Meters (Flow/BTU/Water/KWH)</a:t>
            </a:r>
          </a:p>
          <a:p>
            <a:pPr algn="just" fontAlgn="t"/>
            <a:r>
              <a:rPr lang="en-GB" sz="1200" b="1" dirty="0">
                <a:latin typeface="Calibri" panose="020F0502020204030204" pitchFamily="34" charset="0"/>
                <a:cs typeface="Calibri" panose="020F0502020204030204" pitchFamily="34" charset="0"/>
              </a:rPr>
              <a:t>Flow meter</a:t>
            </a:r>
            <a:r>
              <a:rPr lang="en-GB" sz="1200" dirty="0">
                <a:latin typeface="Calibri" panose="020F0502020204030204" pitchFamily="34" charset="0"/>
                <a:cs typeface="Calibri" panose="020F0502020204030204" pitchFamily="34" charset="0"/>
              </a:rPr>
              <a:t> is a device used to measure the flow rate or quantity of a gas or liquid moving through a pipe</a:t>
            </a:r>
          </a:p>
        </p:txBody>
      </p:sp>
      <p:pic>
        <p:nvPicPr>
          <p:cNvPr id="20" name="Picture 2" descr="Related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45255" y="6392094"/>
            <a:ext cx="967109" cy="94500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Related im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42848" y="6393353"/>
            <a:ext cx="943745" cy="943745"/>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p:nvSpPr>
        <p:spPr>
          <a:xfrm>
            <a:off x="860426" y="7667727"/>
            <a:ext cx="3933736" cy="646331"/>
          </a:xfrm>
          <a:prstGeom prst="rect">
            <a:avLst/>
          </a:prstGeom>
        </p:spPr>
        <p:txBody>
          <a:bodyPr wrap="square">
            <a:spAutoFit/>
          </a:bodyPr>
          <a:lstStyle/>
          <a:p>
            <a:pPr algn="just" fontAlgn="t"/>
            <a:r>
              <a:rPr lang="en-GB" sz="1200" b="1" dirty="0">
                <a:solidFill>
                  <a:srgbClr val="0070C0"/>
                </a:solidFill>
                <a:latin typeface="Calibri" panose="020F0502020204030204" pitchFamily="34" charset="0"/>
                <a:cs typeface="Calibri" panose="020F0502020204030204" pitchFamily="34" charset="0"/>
              </a:rPr>
              <a:t>BTU meters</a:t>
            </a:r>
            <a:r>
              <a:rPr lang="en-GB" sz="1200" dirty="0">
                <a:latin typeface="Calibri" panose="020F0502020204030204" pitchFamily="34" charset="0"/>
                <a:cs typeface="Calibri" panose="020F0502020204030204" pitchFamily="34" charset="0"/>
              </a:rPr>
              <a:t> measure the energy content of liquid flow in British thermal units(BTU), a basic measure of thermal energy </a:t>
            </a:r>
          </a:p>
        </p:txBody>
      </p:sp>
      <p:pic>
        <p:nvPicPr>
          <p:cNvPr id="24" name="Picture 23"/>
          <p:cNvPicPr>
            <a:picLocks noChangeAspect="1"/>
          </p:cNvPicPr>
          <p:nvPr/>
        </p:nvPicPr>
        <p:blipFill>
          <a:blip r:embed="rId8"/>
          <a:stretch>
            <a:fillRect/>
          </a:stretch>
        </p:blipFill>
        <p:spPr>
          <a:xfrm>
            <a:off x="6011071" y="7404645"/>
            <a:ext cx="741358" cy="768387"/>
          </a:xfrm>
          <a:prstGeom prst="rect">
            <a:avLst/>
          </a:prstGeom>
        </p:spPr>
      </p:pic>
      <p:pic>
        <p:nvPicPr>
          <p:cNvPr id="25" name="Picture 24"/>
          <p:cNvPicPr>
            <a:picLocks noChangeAspect="1"/>
          </p:cNvPicPr>
          <p:nvPr/>
        </p:nvPicPr>
        <p:blipFill>
          <a:blip r:embed="rId9"/>
          <a:stretch>
            <a:fillRect/>
          </a:stretch>
        </p:blipFill>
        <p:spPr>
          <a:xfrm>
            <a:off x="4991979" y="7482894"/>
            <a:ext cx="1062359" cy="729955"/>
          </a:xfrm>
          <a:prstGeom prst="rect">
            <a:avLst/>
          </a:prstGeom>
        </p:spPr>
      </p:pic>
      <p:sp>
        <p:nvSpPr>
          <p:cNvPr id="26" name="Rectangle 25"/>
          <p:cNvSpPr/>
          <p:nvPr/>
        </p:nvSpPr>
        <p:spPr>
          <a:xfrm>
            <a:off x="821797" y="8477725"/>
            <a:ext cx="3907190" cy="830997"/>
          </a:xfrm>
          <a:prstGeom prst="rect">
            <a:avLst/>
          </a:prstGeom>
        </p:spPr>
        <p:txBody>
          <a:bodyPr wrap="square">
            <a:spAutoFit/>
          </a:bodyPr>
          <a:lstStyle/>
          <a:p>
            <a:pPr algn="just" fontAlgn="t"/>
            <a:r>
              <a:rPr lang="en-GB" sz="1200" b="1" dirty="0">
                <a:solidFill>
                  <a:srgbClr val="0070C0"/>
                </a:solidFill>
                <a:latin typeface="Calibri" panose="020F0502020204030204" pitchFamily="34" charset="0"/>
                <a:cs typeface="Calibri" panose="020F0502020204030204" pitchFamily="34" charset="0"/>
              </a:rPr>
              <a:t>KWH meter</a:t>
            </a:r>
            <a:r>
              <a:rPr lang="en-GB" sz="1200" dirty="0">
                <a:latin typeface="Calibri" panose="020F0502020204030204" pitchFamily="34" charset="0"/>
                <a:cs typeface="Calibri" panose="020F0502020204030204" pitchFamily="34" charset="0"/>
              </a:rPr>
              <a:t> is a device that measures  the most common unit of measurement on the electricity meter is the kilowatt hour [kWh], which is equal to the amount of energy used by a load</a:t>
            </a:r>
            <a:r>
              <a:rPr lang="en-GB" sz="1200" dirty="0"/>
              <a:t>    </a:t>
            </a:r>
          </a:p>
        </p:txBody>
      </p:sp>
      <p:pic>
        <p:nvPicPr>
          <p:cNvPr id="27" name="Picture 8" descr="Image result for KWH meter Schneider PNG fil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78120" y="8422356"/>
            <a:ext cx="924421" cy="92442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Related imag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87600" y="8499229"/>
            <a:ext cx="845465" cy="795996"/>
          </a:xfrm>
          <a:prstGeom prst="rect">
            <a:avLst/>
          </a:prstGeom>
          <a:noFill/>
          <a:extLst>
            <a:ext uri="{909E8E84-426E-40DD-AFC4-6F175D3DCCD1}">
              <a14:hiddenFill xmlns:a14="http://schemas.microsoft.com/office/drawing/2010/main">
                <a:solidFill>
                  <a:srgbClr val="FFFFFF"/>
                </a:solidFill>
              </a14:hiddenFill>
            </a:ext>
          </a:extLst>
        </p:spPr>
      </p:pic>
      <p:sp>
        <p:nvSpPr>
          <p:cNvPr id="29" name="Title 1"/>
          <p:cNvSpPr txBox="1">
            <a:spLocks/>
          </p:cNvSpPr>
          <p:nvPr/>
        </p:nvSpPr>
        <p:spPr>
          <a:xfrm>
            <a:off x="288828" y="9396920"/>
            <a:ext cx="6140221" cy="365334"/>
          </a:xfrm>
          <a:prstGeom prst="rect">
            <a:avLst/>
          </a:prstGeom>
          <a:effectLst>
            <a:outerShdw blurRad="50800" dist="38100" dir="8100000" algn="tr" rotWithShape="0">
              <a:prstClr val="black">
                <a:alpha val="40000"/>
              </a:prstClr>
            </a:outerShdw>
          </a:effectLst>
        </p:spPr>
        <p:txBody>
          <a:bodyPr vert="horz" lIns="91440" tIns="45720" rIns="91440" bIns="45720" rtlCol="0" anchor="b">
            <a:normAutofit fontScale="97500"/>
          </a:bodyPr>
          <a:lstStyle>
            <a:lvl1pPr algn="r" defTabSz="342900" rtl="0" eaLnBrk="1" latinLnBrk="0" hangingPunct="1">
              <a:spcBef>
                <a:spcPct val="0"/>
              </a:spcBef>
              <a:buNone/>
              <a:defRPr sz="405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b="1" dirty="0" smtClean="0">
                <a:solidFill>
                  <a:schemeClr val="accent1">
                    <a:lumMod val="25000"/>
                  </a:schemeClr>
                </a:solidFill>
              </a:rPr>
              <a:t>ISO CERTIFIED COMAPANY ISO 9001:2015 &amp; ISO 45001:2018</a:t>
            </a:r>
            <a:endParaRPr lang="en-US" sz="1600" b="1" dirty="0">
              <a:solidFill>
                <a:schemeClr val="accent1">
                  <a:lumMod val="25000"/>
                </a:schemeClr>
              </a:solidFill>
            </a:endParaRPr>
          </a:p>
        </p:txBody>
      </p:sp>
      <p:sp>
        <p:nvSpPr>
          <p:cNvPr id="34" name="Content Placeholder 3"/>
          <p:cNvSpPr txBox="1">
            <a:spLocks/>
          </p:cNvSpPr>
          <p:nvPr/>
        </p:nvSpPr>
        <p:spPr>
          <a:xfrm>
            <a:off x="769235" y="3044250"/>
            <a:ext cx="4012315" cy="1754557"/>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200" kern="1200">
                <a:solidFill>
                  <a:srgbClr val="5F6063"/>
                </a:solidFill>
                <a:latin typeface="Avenir Book"/>
                <a:ea typeface="+mn-ea"/>
                <a:cs typeface="Avenir Book"/>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rgbClr val="5F6063"/>
                </a:solidFill>
                <a:latin typeface="Avenir Book"/>
                <a:ea typeface="+mn-ea"/>
                <a:cs typeface="Avenir Book"/>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5F6063"/>
                </a:solidFill>
                <a:latin typeface="Avenir Book"/>
                <a:ea typeface="+mn-ea"/>
                <a:cs typeface="Avenir Book"/>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rgbClr val="5F6063"/>
                </a:solidFill>
                <a:latin typeface="Avenir Book"/>
                <a:ea typeface="+mn-ea"/>
                <a:cs typeface="Avenir Book"/>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rgbClr val="5F6063"/>
                </a:solidFill>
                <a:latin typeface="Avenir Book"/>
                <a:ea typeface="+mn-ea"/>
                <a:cs typeface="Avenir Book"/>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10000"/>
              </a:lnSpc>
              <a:spcBef>
                <a:spcPts val="0"/>
              </a:spcBef>
              <a:buNone/>
            </a:pPr>
            <a:r>
              <a:rPr lang="de-DE" sz="1200" b="1" dirty="0" smtClean="0">
                <a:solidFill>
                  <a:srgbClr val="0070C0"/>
                </a:solidFill>
                <a:latin typeface="Calibri" panose="020F0502020204030204" pitchFamily="34" charset="0"/>
                <a:cs typeface="Calibri" panose="020F0502020204030204" pitchFamily="34" charset="0"/>
              </a:rPr>
              <a:t>Leak Detection System </a:t>
            </a:r>
            <a:r>
              <a:rPr lang="en-GB" sz="1200" dirty="0" smtClean="0">
                <a:latin typeface="Calibri" panose="020F0502020204030204" pitchFamily="34" charset="0"/>
                <a:cs typeface="Calibri" panose="020F0502020204030204" pitchFamily="34" charset="0"/>
              </a:rPr>
              <a:t>use of protection continuously in areas of buildings that have a risk of water leakage. Lengths of water cable sense cables, which are pre-finished, are connected to each other, depending on the area to be protected. The water sense can be placed on false floors, air containers and drains and can be fixed on ground using fixing clips.</a:t>
            </a:r>
            <a:endParaRPr lang="en-US" sz="1200" dirty="0">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12"/>
          <a:stretch>
            <a:fillRect/>
          </a:stretch>
        </p:blipFill>
        <p:spPr>
          <a:xfrm>
            <a:off x="4824780" y="3190218"/>
            <a:ext cx="1927649" cy="1151732"/>
          </a:xfrm>
          <a:prstGeom prst="rect">
            <a:avLst/>
          </a:prstGeom>
        </p:spPr>
      </p:pic>
    </p:spTree>
    <p:extLst>
      <p:ext uri="{BB962C8B-B14F-4D97-AF65-F5344CB8AC3E}">
        <p14:creationId xmlns:p14="http://schemas.microsoft.com/office/powerpoint/2010/main" val="2300198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p:tgtEl>
                                          <p:spTgt spid="8"/>
                                        </p:tgtEl>
                                        <p:attrNameLst>
                                          <p:attrName>ppt_y</p:attrName>
                                        </p:attrNameLst>
                                      </p:cBhvr>
                                      <p:tavLst>
                                        <p:tav tm="0">
                                          <p:val>
                                            <p:strVal val="#ppt_y+#ppt_h*1.125000"/>
                                          </p:val>
                                        </p:tav>
                                        <p:tav tm="100000">
                                          <p:val>
                                            <p:strVal val="#ppt_y"/>
                                          </p:val>
                                        </p:tav>
                                      </p:tavLst>
                                    </p:anim>
                                    <p:animEffect transition="in" filter="wipe(up)">
                                      <p:cBhvr>
                                        <p:cTn id="16" dur="1000"/>
                                        <p:tgtEl>
                                          <p:spTgt spid="8"/>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1000"/>
                                        <p:tgtEl>
                                          <p:spTgt spid="10"/>
                                        </p:tgtEl>
                                        <p:attrNameLst>
                                          <p:attrName>ppt_y</p:attrName>
                                        </p:attrNameLst>
                                      </p:cBhvr>
                                      <p:tavLst>
                                        <p:tav tm="0">
                                          <p:val>
                                            <p:strVal val="#ppt_y+#ppt_h*1.125000"/>
                                          </p:val>
                                        </p:tav>
                                        <p:tav tm="100000">
                                          <p:val>
                                            <p:strVal val="#ppt_y"/>
                                          </p:val>
                                        </p:tav>
                                      </p:tavLst>
                                    </p:anim>
                                    <p:animEffect transition="in" filter="wipe(up)">
                                      <p:cBhvr>
                                        <p:cTn id="21" dur="1000"/>
                                        <p:tgtEl>
                                          <p:spTgt spid="10"/>
                                        </p:tgtEl>
                                      </p:cBhvr>
                                    </p:animEffect>
                                  </p:childTnLst>
                                </p:cTn>
                              </p:par>
                            </p:childTnLst>
                          </p:cTn>
                        </p:par>
                        <p:par>
                          <p:cTn id="22" fill="hold">
                            <p:stCondLst>
                              <p:cond delay="3000"/>
                            </p:stCondLst>
                            <p:childTnLst>
                              <p:par>
                                <p:cTn id="23" presetID="10"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par>
                          <p:cTn id="26" fill="hold">
                            <p:stCondLst>
                              <p:cond delay="3500"/>
                            </p:stCondLst>
                            <p:childTnLst>
                              <p:par>
                                <p:cTn id="27" presetID="12" presetClass="entr" presetSubtype="4"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1000"/>
                                        <p:tgtEl>
                                          <p:spTgt spid="29"/>
                                        </p:tgtEl>
                                        <p:attrNameLst>
                                          <p:attrName>ppt_y</p:attrName>
                                        </p:attrNameLst>
                                      </p:cBhvr>
                                      <p:tavLst>
                                        <p:tav tm="0">
                                          <p:val>
                                            <p:strVal val="#ppt_y+#ppt_h*1.125000"/>
                                          </p:val>
                                        </p:tav>
                                        <p:tav tm="100000">
                                          <p:val>
                                            <p:strVal val="#ppt_y"/>
                                          </p:val>
                                        </p:tav>
                                      </p:tavLst>
                                    </p:anim>
                                    <p:animEffect transition="in" filter="wipe(up)">
                                      <p:cBhvr>
                                        <p:cTn id="30" dur="1000"/>
                                        <p:tgtEl>
                                          <p:spTgt spid="29"/>
                                        </p:tgtEl>
                                      </p:cBhvr>
                                    </p:animEffect>
                                  </p:childTnLst>
                                </p:cTn>
                              </p:par>
                            </p:childTnLst>
                          </p:cTn>
                        </p:par>
                        <p:par>
                          <p:cTn id="31" fill="hold">
                            <p:stCondLst>
                              <p:cond delay="4500"/>
                            </p:stCondLst>
                            <p:childTnLst>
                              <p:par>
                                <p:cTn id="32" presetID="10" presetClass="entr" presetSubtype="0" fill="hold" grpId="0"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8" grpId="0" animBg="1"/>
      <p:bldP spid="10" grpId="0" animBg="1"/>
      <p:bldP spid="12" grpId="0"/>
      <p:bldP spid="29"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Current Sensor and Transduc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7975" y="2450527"/>
            <a:ext cx="1676877" cy="1676877"/>
          </a:xfrm>
          <a:prstGeom prst="rect">
            <a:avLst/>
          </a:prstGeom>
          <a:ln>
            <a:noFill/>
          </a:ln>
          <a:extLst/>
        </p:spPr>
      </p:pic>
      <p:sp>
        <p:nvSpPr>
          <p:cNvPr id="5" name="Rectangle 4"/>
          <p:cNvSpPr/>
          <p:nvPr/>
        </p:nvSpPr>
        <p:spPr>
          <a:xfrm>
            <a:off x="1314450" y="1077831"/>
            <a:ext cx="2454518" cy="369332"/>
          </a:xfrm>
          <a:prstGeom prst="rect">
            <a:avLst/>
          </a:prstGeom>
        </p:spPr>
        <p:txBody>
          <a:bodyPr wrap="none">
            <a:spAutoFit/>
          </a:bodyPr>
          <a:lstStyle/>
          <a:p>
            <a:r>
              <a:rPr lang="de-DE" dirty="0">
                <a:solidFill>
                  <a:schemeClr val="bg1"/>
                </a:solidFill>
                <a:latin typeface="Avenir Book"/>
                <a:cs typeface="Avenir Book"/>
              </a:rPr>
              <a:t>POWER SOLUTIONS</a:t>
            </a:r>
            <a:endParaRPr lang="en-US" dirty="0">
              <a:solidFill>
                <a:schemeClr val="bg1"/>
              </a:solidFill>
              <a:latin typeface="Avenir Book"/>
              <a:cs typeface="Avenir Book"/>
            </a:endParaRPr>
          </a:p>
        </p:txBody>
      </p:sp>
      <p:sp>
        <p:nvSpPr>
          <p:cNvPr id="21" name="Content Placeholder 3"/>
          <p:cNvSpPr txBox="1">
            <a:spLocks/>
          </p:cNvSpPr>
          <p:nvPr/>
        </p:nvSpPr>
        <p:spPr>
          <a:xfrm>
            <a:off x="0" y="1002300"/>
            <a:ext cx="3202870" cy="1592821"/>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200" kern="1200">
                <a:solidFill>
                  <a:srgbClr val="5F6063"/>
                </a:solidFill>
                <a:latin typeface="Avenir Book"/>
                <a:ea typeface="+mn-ea"/>
                <a:cs typeface="Avenir Book"/>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rgbClr val="5F6063"/>
                </a:solidFill>
                <a:latin typeface="Avenir Book"/>
                <a:ea typeface="+mn-ea"/>
                <a:cs typeface="Avenir Book"/>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5F6063"/>
                </a:solidFill>
                <a:latin typeface="Avenir Book"/>
                <a:ea typeface="+mn-ea"/>
                <a:cs typeface="Avenir Book"/>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rgbClr val="5F6063"/>
                </a:solidFill>
                <a:latin typeface="Avenir Book"/>
                <a:ea typeface="+mn-ea"/>
                <a:cs typeface="Avenir Book"/>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rgbClr val="5F6063"/>
                </a:solidFill>
                <a:latin typeface="Avenir Book"/>
                <a:ea typeface="+mn-ea"/>
                <a:cs typeface="Avenir Book"/>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fontAlgn="t">
              <a:spcBef>
                <a:spcPts val="0"/>
              </a:spcBef>
              <a:buNone/>
            </a:pPr>
            <a:endParaRPr lang="en-GB" sz="1600" dirty="0">
              <a:solidFill>
                <a:srgbClr val="0070C0"/>
              </a:solidFill>
              <a:latin typeface="Calibri" panose="020F0502020204030204" pitchFamily="34" charset="0"/>
              <a:cs typeface="Calibri" panose="020F0502020204030204" pitchFamily="34" charset="0"/>
            </a:endParaRPr>
          </a:p>
          <a:p>
            <a:pPr lvl="2">
              <a:buFont typeface="Wingdings" panose="05000000000000000000" pitchFamily="2" charset="2"/>
              <a:buChar char="Ø"/>
            </a:pPr>
            <a:r>
              <a:rPr lang="en-US" sz="1200" dirty="0">
                <a:latin typeface="Calibri" panose="020F0502020204030204" pitchFamily="34" charset="0"/>
                <a:cs typeface="Calibri" panose="020F0502020204030204" pitchFamily="34" charset="0"/>
              </a:rPr>
              <a:t> Thermostat (room/Duct)</a:t>
            </a:r>
            <a:endParaRPr lang="en-GB" sz="1200" dirty="0">
              <a:latin typeface="Calibri" panose="020F0502020204030204" pitchFamily="34" charset="0"/>
              <a:cs typeface="Calibri" panose="020F0502020204030204" pitchFamily="34" charset="0"/>
            </a:endParaRPr>
          </a:p>
          <a:p>
            <a:pPr lvl="2">
              <a:buFont typeface="Wingdings" panose="05000000000000000000" pitchFamily="2" charset="2"/>
              <a:buChar char="Ø"/>
            </a:pPr>
            <a:r>
              <a:rPr lang="en-US" sz="1200" dirty="0">
                <a:latin typeface="Calibri" panose="020F0502020204030204" pitchFamily="34" charset="0"/>
                <a:cs typeface="Calibri" panose="020F0502020204030204" pitchFamily="34" charset="0"/>
              </a:rPr>
              <a:t> Air Control Products</a:t>
            </a:r>
            <a:endParaRPr lang="en-GB" sz="1200" dirty="0">
              <a:latin typeface="Calibri" panose="020F0502020204030204" pitchFamily="34" charset="0"/>
              <a:cs typeface="Calibri" panose="020F0502020204030204" pitchFamily="34" charset="0"/>
            </a:endParaRPr>
          </a:p>
          <a:p>
            <a:pPr lvl="2">
              <a:buFont typeface="Wingdings" panose="05000000000000000000" pitchFamily="2" charset="2"/>
              <a:buChar char="Ø"/>
            </a:pPr>
            <a:r>
              <a:rPr lang="en-US" sz="1200" dirty="0">
                <a:latin typeface="Calibri" panose="020F0502020204030204" pitchFamily="34" charset="0"/>
                <a:cs typeface="Calibri" panose="020F0502020204030204" pitchFamily="34" charset="0"/>
              </a:rPr>
              <a:t> Control Sensor (Building and Industrial).</a:t>
            </a:r>
            <a:endParaRPr lang="en-GB" sz="1200" dirty="0">
              <a:latin typeface="Calibri" panose="020F0502020204030204" pitchFamily="34" charset="0"/>
              <a:cs typeface="Calibri" panose="020F0502020204030204" pitchFamily="34" charset="0"/>
            </a:endParaRPr>
          </a:p>
          <a:p>
            <a:pPr lvl="2">
              <a:buFont typeface="Wingdings" panose="05000000000000000000" pitchFamily="2" charset="2"/>
              <a:buChar char="Ø"/>
            </a:pPr>
            <a:r>
              <a:rPr lang="en-US" sz="1200" dirty="0">
                <a:latin typeface="Calibri" panose="020F0502020204030204" pitchFamily="34" charset="0"/>
                <a:cs typeface="Calibri" panose="020F0502020204030204" pitchFamily="34" charset="0"/>
              </a:rPr>
              <a:t> Current Sensor and Transducers.</a:t>
            </a:r>
            <a:endParaRPr lang="en-GB" sz="1200" dirty="0">
              <a:latin typeface="Calibri" panose="020F0502020204030204" pitchFamily="34" charset="0"/>
              <a:cs typeface="Calibri" panose="020F0502020204030204" pitchFamily="34" charset="0"/>
            </a:endParaRPr>
          </a:p>
          <a:p>
            <a:pPr lvl="2">
              <a:buFont typeface="Wingdings" panose="05000000000000000000" pitchFamily="2" charset="2"/>
              <a:buChar char="Ø"/>
            </a:pPr>
            <a:r>
              <a:rPr lang="en-US" sz="1200" dirty="0">
                <a:latin typeface="Calibri" panose="020F0502020204030204" pitchFamily="34" charset="0"/>
                <a:cs typeface="Calibri" panose="020F0502020204030204" pitchFamily="34" charset="0"/>
              </a:rPr>
              <a:t> Valves and actuator. </a:t>
            </a:r>
          </a:p>
          <a:p>
            <a:pPr marL="0" indent="0" algn="just" fontAlgn="t">
              <a:spcBef>
                <a:spcPts val="0"/>
              </a:spcBef>
              <a:buNone/>
            </a:pPr>
            <a:r>
              <a:rPr lang="en-GB" sz="1200" dirty="0" smtClean="0"/>
              <a:t>           </a:t>
            </a:r>
            <a:endParaRPr lang="en-US" sz="1200" dirty="0"/>
          </a:p>
        </p:txBody>
      </p:sp>
      <p:sp>
        <p:nvSpPr>
          <p:cNvPr id="11" name="Title 1"/>
          <p:cNvSpPr txBox="1">
            <a:spLocks/>
          </p:cNvSpPr>
          <p:nvPr/>
        </p:nvSpPr>
        <p:spPr>
          <a:xfrm>
            <a:off x="978664" y="457200"/>
            <a:ext cx="3745737" cy="731072"/>
          </a:xfrm>
          <a:prstGeom prst="rect">
            <a:avLst/>
          </a:prstGeom>
          <a:effectLst>
            <a:outerShdw blurRad="50800" dist="38100" dir="8100000" algn="tr" rotWithShape="0">
              <a:prstClr val="black">
                <a:alpha val="40000"/>
              </a:prstClr>
            </a:outerShdw>
          </a:effectLst>
        </p:spPr>
        <p:txBody>
          <a:bodyPr vert="horz" lIns="91440" tIns="45720" rIns="91440" bIns="45720" rtlCol="0" anchor="ctr">
            <a:normAutofit/>
          </a:bodyPr>
          <a:lstStyle>
            <a:lvl1pPr algn="l" defTabSz="685800" rtl="0" eaLnBrk="1" latinLnBrk="0" hangingPunct="1">
              <a:lnSpc>
                <a:spcPct val="90000"/>
              </a:lnSpc>
              <a:spcBef>
                <a:spcPct val="0"/>
              </a:spcBef>
              <a:buNone/>
              <a:defRPr sz="2500" kern="1200">
                <a:solidFill>
                  <a:srgbClr val="0B56A5"/>
                </a:solidFill>
                <a:latin typeface="Avenir Book"/>
                <a:ea typeface="+mj-ea"/>
                <a:cs typeface="Avenir Book"/>
              </a:defRPr>
            </a:lvl1pPr>
          </a:lstStyle>
          <a:p>
            <a:r>
              <a:rPr lang="en-US" sz="2800" b="1" dirty="0">
                <a:solidFill>
                  <a:schemeClr val="accent2">
                    <a:lumMod val="75000"/>
                  </a:schemeClr>
                </a:solidFill>
                <a:latin typeface="+mj-lt"/>
              </a:rPr>
              <a:t>HVAC</a:t>
            </a:r>
            <a:r>
              <a:rPr lang="en-US" sz="2800" b="1" dirty="0"/>
              <a:t> Products</a:t>
            </a:r>
            <a:endParaRPr lang="en-US" b="1" dirty="0"/>
          </a:p>
        </p:txBody>
      </p:sp>
      <p:sp>
        <p:nvSpPr>
          <p:cNvPr id="17" name="Title 1"/>
          <p:cNvSpPr txBox="1">
            <a:spLocks/>
          </p:cNvSpPr>
          <p:nvPr/>
        </p:nvSpPr>
        <p:spPr>
          <a:xfrm>
            <a:off x="12486801" y="2642616"/>
            <a:ext cx="2293515" cy="3429000"/>
          </a:xfrm>
          <a:prstGeom prst="rect">
            <a:avLst/>
          </a:prstGeom>
          <a:effectLst>
            <a:outerShdw blurRad="50800" dist="38100" dir="8100000" algn="tr" rotWithShape="0">
              <a:prstClr val="black">
                <a:alpha val="40000"/>
              </a:prstClr>
            </a:outerShdw>
          </a:effectLst>
        </p:spPr>
        <p:txBody>
          <a:bodyPr vert="horz" lIns="91440" tIns="45720" rIns="91440" bIns="45720" rtlCol="0" anchor="ctr">
            <a:noAutofit/>
          </a:bodyPr>
          <a:lstStyle>
            <a:lvl1pPr algn="l" defTabSz="685800" rtl="0" eaLnBrk="1" latinLnBrk="0" hangingPunct="1">
              <a:lnSpc>
                <a:spcPct val="90000"/>
              </a:lnSpc>
              <a:spcBef>
                <a:spcPct val="0"/>
              </a:spcBef>
              <a:buNone/>
              <a:defRPr sz="2500" kern="1200">
                <a:solidFill>
                  <a:srgbClr val="0B56A5"/>
                </a:solidFill>
                <a:latin typeface="Avenir Book"/>
                <a:ea typeface="+mj-ea"/>
                <a:cs typeface="Avenir Book"/>
              </a:defRPr>
            </a:lvl1pPr>
          </a:lstStyle>
          <a:p>
            <a:pPr>
              <a:lnSpc>
                <a:spcPct val="110000"/>
              </a:lnSpc>
              <a:spcBef>
                <a:spcPts val="750"/>
              </a:spcBef>
            </a:pPr>
            <a:endParaRPr lang="en-US" sz="1500" b="1" dirty="0">
              <a:solidFill>
                <a:schemeClr val="accent2">
                  <a:lumMod val="25000"/>
                </a:schemeClr>
              </a:solidFill>
              <a:effectLst>
                <a:innerShdw blurRad="63500" dist="50800" dir="5400000">
                  <a:prstClr val="black">
                    <a:alpha val="50000"/>
                  </a:prstClr>
                </a:innerShdw>
              </a:effectLst>
              <a:latin typeface="Arial" pitchFamily="34" charset="0"/>
            </a:endParaRPr>
          </a:p>
        </p:txBody>
      </p:sp>
      <p:pic>
        <p:nvPicPr>
          <p:cNvPr id="3074"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1784" y="2525016"/>
            <a:ext cx="1594480" cy="156040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Annicom Thyristor 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2512" y="1795388"/>
            <a:ext cx="783901" cy="68722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stretch>
            <a:fillRect/>
          </a:stretch>
        </p:blipFill>
        <p:spPr>
          <a:xfrm>
            <a:off x="1070357" y="2566428"/>
            <a:ext cx="1630397" cy="1524020"/>
          </a:xfrm>
          <a:prstGeom prst="rect">
            <a:avLst/>
          </a:prstGeom>
        </p:spPr>
      </p:pic>
      <p:pic>
        <p:nvPicPr>
          <p:cNvPr id="3080" name="Picture 8" descr="Image result for siemens damper actuator 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8425" y="953988"/>
            <a:ext cx="2628533" cy="146959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7"/>
          <a:stretch>
            <a:fillRect/>
          </a:stretch>
        </p:blipFill>
        <p:spPr>
          <a:xfrm>
            <a:off x="5812514" y="1798710"/>
            <a:ext cx="742280" cy="683898"/>
          </a:xfrm>
          <a:prstGeom prst="rect">
            <a:avLst/>
          </a:prstGeom>
        </p:spPr>
      </p:pic>
      <p:sp>
        <p:nvSpPr>
          <p:cNvPr id="15" name="Title 1"/>
          <p:cNvSpPr txBox="1">
            <a:spLocks/>
          </p:cNvSpPr>
          <p:nvPr/>
        </p:nvSpPr>
        <p:spPr>
          <a:xfrm>
            <a:off x="1070357" y="3808528"/>
            <a:ext cx="2942704" cy="1036894"/>
          </a:xfrm>
          <a:prstGeom prst="rect">
            <a:avLst/>
          </a:prstGeom>
          <a:effectLst>
            <a:outerShdw blurRad="50800" dist="38100" dir="8100000" algn="tr" rotWithShape="0">
              <a:prstClr val="black">
                <a:alpha val="40000"/>
              </a:prstClr>
            </a:outerShdw>
          </a:effectLst>
        </p:spPr>
        <p:txBody>
          <a:bodyPr vert="horz" lIns="91440" tIns="45720" rIns="91440" bIns="45720" rtlCol="0" anchor="ctr">
            <a:normAutofit/>
          </a:bodyPr>
          <a:lstStyle>
            <a:lvl1pPr algn="l" defTabSz="685800" rtl="0" eaLnBrk="1" latinLnBrk="0" hangingPunct="1">
              <a:lnSpc>
                <a:spcPct val="90000"/>
              </a:lnSpc>
              <a:spcBef>
                <a:spcPct val="0"/>
              </a:spcBef>
              <a:buNone/>
              <a:defRPr sz="2500" kern="1200">
                <a:solidFill>
                  <a:srgbClr val="0B56A5"/>
                </a:solidFill>
                <a:latin typeface="Avenir Book"/>
                <a:ea typeface="+mj-ea"/>
                <a:cs typeface="Avenir Book"/>
              </a:defRPr>
            </a:lvl1pPr>
          </a:lstStyle>
          <a:p>
            <a:r>
              <a:rPr lang="en-US" sz="2800" b="1" dirty="0">
                <a:solidFill>
                  <a:schemeClr val="accent2">
                    <a:lumMod val="75000"/>
                  </a:schemeClr>
                </a:solidFill>
                <a:latin typeface="+mj-lt"/>
              </a:rPr>
              <a:t>PANEL </a:t>
            </a:r>
            <a:r>
              <a:rPr lang="en-US" sz="2800" b="1" dirty="0"/>
              <a:t>DIVISION</a:t>
            </a:r>
          </a:p>
        </p:txBody>
      </p:sp>
      <p:sp>
        <p:nvSpPr>
          <p:cNvPr id="16" name="Content Placeholder 3"/>
          <p:cNvSpPr txBox="1">
            <a:spLocks/>
          </p:cNvSpPr>
          <p:nvPr/>
        </p:nvSpPr>
        <p:spPr>
          <a:xfrm>
            <a:off x="685801" y="4670864"/>
            <a:ext cx="3619499" cy="1733807"/>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200" kern="1200">
                <a:solidFill>
                  <a:srgbClr val="5F6063"/>
                </a:solidFill>
                <a:latin typeface="Avenir Book"/>
                <a:ea typeface="+mn-ea"/>
                <a:cs typeface="Avenir Book"/>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rgbClr val="5F6063"/>
                </a:solidFill>
                <a:latin typeface="Avenir Book"/>
                <a:ea typeface="+mn-ea"/>
                <a:cs typeface="Avenir Book"/>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5F6063"/>
                </a:solidFill>
                <a:latin typeface="Avenir Book"/>
                <a:ea typeface="+mn-ea"/>
                <a:cs typeface="Avenir Book"/>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rgbClr val="5F6063"/>
                </a:solidFill>
                <a:latin typeface="Avenir Book"/>
                <a:ea typeface="+mn-ea"/>
                <a:cs typeface="Avenir Book"/>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rgbClr val="5F6063"/>
                </a:solidFill>
                <a:latin typeface="Avenir Book"/>
                <a:ea typeface="+mn-ea"/>
                <a:cs typeface="Avenir Book"/>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10000"/>
              </a:lnSpc>
              <a:spcBef>
                <a:spcPts val="0"/>
              </a:spcBef>
              <a:buNone/>
            </a:pPr>
            <a:r>
              <a:rPr lang="en-GB" sz="1200" dirty="0" smtClean="0">
                <a:latin typeface="Calibri" panose="020F0502020204030204" pitchFamily="34" charset="0"/>
                <a:cs typeface="Calibri" panose="020F0502020204030204" pitchFamily="34" charset="0"/>
              </a:rPr>
              <a:t>In </a:t>
            </a:r>
            <a:r>
              <a:rPr lang="en-GB" sz="1200" dirty="0">
                <a:latin typeface="Calibri" panose="020F0502020204030204" pitchFamily="34" charset="0"/>
                <a:cs typeface="Calibri" panose="020F0502020204030204" pitchFamily="34" charset="0"/>
              </a:rPr>
              <a:t>our Work Shop, we assemble all types of Motor Control Center (MCC), ACCP, Variable Frequency Drives, DDC Automation Panel, PLC Automation and Switchgears. We mainly deal with the best of Products from </a:t>
            </a:r>
            <a:r>
              <a:rPr lang="en-GB" sz="1200" dirty="0" smtClean="0">
                <a:latin typeface="Calibri" panose="020F0502020204030204" pitchFamily="34" charset="0"/>
                <a:cs typeface="Calibri" panose="020F0502020204030204" pitchFamily="34" charset="0"/>
              </a:rPr>
              <a:t>Siemens, ABB and Schneider</a:t>
            </a:r>
            <a:r>
              <a:rPr lang="en-GB" sz="1200" dirty="0">
                <a:latin typeface="Calibri" panose="020F0502020204030204" pitchFamily="34" charset="0"/>
                <a:cs typeface="Calibri" panose="020F0502020204030204" pitchFamily="34" charset="0"/>
              </a:rPr>
              <a:t>  but can offer you any other brand based on your technical and budgetary requirements.  We cater to all your need of panels whether they be in Quantity, Size, Standard or Non-Standard or a special requirements to suit your needs. </a:t>
            </a:r>
            <a:endParaRPr lang="en-US" sz="1200" dirty="0">
              <a:latin typeface="Calibri" panose="020F0502020204030204" pitchFamily="34" charset="0"/>
              <a:cs typeface="Calibri" panose="020F0502020204030204" pitchFamily="34" charset="0"/>
            </a:endParaRPr>
          </a:p>
        </p:txBody>
      </p:sp>
      <p:pic>
        <p:nvPicPr>
          <p:cNvPr id="18" name="Picture 4" descr="Related im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19245" y="4424944"/>
            <a:ext cx="2041551" cy="89672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F:\Unison Qatar\Unison Qatar\Prequalification\motor-circuit-control-panels-mcc-250x250.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57268" y="5554799"/>
            <a:ext cx="1098290" cy="1952516"/>
          </a:xfrm>
          <a:prstGeom prst="rect">
            <a:avLst/>
          </a:prstGeom>
          <a:noFill/>
          <a:extLst>
            <a:ext uri="{909E8E84-426E-40DD-AFC4-6F175D3DCCD1}">
              <a14:hiddenFill xmlns:a14="http://schemas.microsoft.com/office/drawing/2010/main">
                <a:solidFill>
                  <a:srgbClr val="FFFFFF"/>
                </a:solidFill>
              </a14:hiddenFill>
            </a:ext>
          </a:extLst>
        </p:spPr>
      </p:pic>
      <p:sp>
        <p:nvSpPr>
          <p:cNvPr id="20" name="Title 1"/>
          <p:cNvSpPr txBox="1">
            <a:spLocks/>
          </p:cNvSpPr>
          <p:nvPr/>
        </p:nvSpPr>
        <p:spPr>
          <a:xfrm>
            <a:off x="1042933" y="6590389"/>
            <a:ext cx="3745737" cy="1219680"/>
          </a:xfrm>
          <a:prstGeom prst="rect">
            <a:avLst/>
          </a:prstGeom>
          <a:effectLst>
            <a:outerShdw blurRad="50800" dist="38100" dir="8100000" algn="tr" rotWithShape="0">
              <a:prstClr val="black">
                <a:alpha val="40000"/>
              </a:prstClr>
            </a:outerShdw>
          </a:effectLst>
        </p:spPr>
        <p:txBody>
          <a:bodyPr vert="horz" lIns="91440" tIns="45720" rIns="91440" bIns="45720" rtlCol="0" anchor="ctr">
            <a:normAutofit/>
          </a:bodyPr>
          <a:lstStyle>
            <a:lvl1pPr algn="l" defTabSz="685800" rtl="0" eaLnBrk="1" latinLnBrk="0" hangingPunct="1">
              <a:lnSpc>
                <a:spcPct val="90000"/>
              </a:lnSpc>
              <a:spcBef>
                <a:spcPct val="0"/>
              </a:spcBef>
              <a:buNone/>
              <a:defRPr sz="2500" kern="1200">
                <a:solidFill>
                  <a:srgbClr val="0B56A5"/>
                </a:solidFill>
                <a:latin typeface="Avenir Book"/>
                <a:ea typeface="+mj-ea"/>
                <a:cs typeface="Avenir Book"/>
              </a:defRPr>
            </a:lvl1pPr>
          </a:lstStyle>
          <a:p>
            <a:r>
              <a:rPr lang="en-US" sz="2800" b="1" dirty="0">
                <a:solidFill>
                  <a:schemeClr val="accent2">
                    <a:lumMod val="75000"/>
                  </a:schemeClr>
                </a:solidFill>
                <a:latin typeface="+mj-lt"/>
              </a:rPr>
              <a:t>MAINTENANCE</a:t>
            </a:r>
            <a:r>
              <a:rPr lang="en-US" sz="2800" b="1" dirty="0"/>
              <a:t> AND CONTRACTING</a:t>
            </a:r>
          </a:p>
        </p:txBody>
      </p:sp>
      <p:sp>
        <p:nvSpPr>
          <p:cNvPr id="22" name="Content Placeholder 3"/>
          <p:cNvSpPr txBox="1">
            <a:spLocks/>
          </p:cNvSpPr>
          <p:nvPr/>
        </p:nvSpPr>
        <p:spPr>
          <a:xfrm>
            <a:off x="788853" y="7725325"/>
            <a:ext cx="3794762" cy="1657289"/>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200" kern="1200">
                <a:solidFill>
                  <a:srgbClr val="5F6063"/>
                </a:solidFill>
                <a:latin typeface="Avenir Book"/>
                <a:ea typeface="+mn-ea"/>
                <a:cs typeface="Avenir Book"/>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rgbClr val="5F6063"/>
                </a:solidFill>
                <a:latin typeface="Avenir Book"/>
                <a:ea typeface="+mn-ea"/>
                <a:cs typeface="Avenir Book"/>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5F6063"/>
                </a:solidFill>
                <a:latin typeface="Avenir Book"/>
                <a:ea typeface="+mn-ea"/>
                <a:cs typeface="Avenir Book"/>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rgbClr val="5F6063"/>
                </a:solidFill>
                <a:latin typeface="Avenir Book"/>
                <a:ea typeface="+mn-ea"/>
                <a:cs typeface="Avenir Book"/>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rgbClr val="5F6063"/>
                </a:solidFill>
                <a:latin typeface="Avenir Book"/>
                <a:ea typeface="+mn-ea"/>
                <a:cs typeface="Avenir Book"/>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10000"/>
              </a:lnSpc>
              <a:spcBef>
                <a:spcPts val="0"/>
              </a:spcBef>
              <a:buNone/>
            </a:pPr>
            <a:r>
              <a:rPr lang="en-GB" sz="1200" b="1" dirty="0">
                <a:latin typeface="Calibri" panose="020F0502020204030204" pitchFamily="34" charset="0"/>
                <a:cs typeface="Calibri" panose="020F0502020204030204" pitchFamily="34" charset="0"/>
              </a:rPr>
              <a:t>Annual Maintenance and Technical Support.</a:t>
            </a:r>
          </a:p>
          <a:p>
            <a:pPr marL="0" indent="0" algn="just">
              <a:lnSpc>
                <a:spcPct val="110000"/>
              </a:lnSpc>
              <a:spcBef>
                <a:spcPts val="0"/>
              </a:spcBef>
              <a:buNone/>
            </a:pPr>
            <a:r>
              <a:rPr lang="en-GB" sz="1200" dirty="0">
                <a:latin typeface="Calibri" panose="020F0502020204030204" pitchFamily="34" charset="0"/>
                <a:cs typeface="Calibri" panose="020F0502020204030204" pitchFamily="34" charset="0"/>
              </a:rPr>
              <a:t>Facility Management for Hotels, Hospital, Multistory Building, Shopping Mall and House Keeping Energy Auditing for Building Management system    </a:t>
            </a:r>
          </a:p>
          <a:p>
            <a:pPr marL="0" indent="0" algn="just">
              <a:lnSpc>
                <a:spcPct val="110000"/>
              </a:lnSpc>
              <a:spcBef>
                <a:spcPts val="0"/>
              </a:spcBef>
              <a:buNone/>
            </a:pPr>
            <a:r>
              <a:rPr lang="en-GB" sz="1200" b="1" dirty="0">
                <a:latin typeface="Calibri" panose="020F0502020204030204" pitchFamily="34" charset="0"/>
                <a:cs typeface="Calibri" panose="020F0502020204030204" pitchFamily="34" charset="0"/>
              </a:rPr>
              <a:t>Contracting.</a:t>
            </a:r>
          </a:p>
          <a:p>
            <a:pPr marL="0" indent="0">
              <a:lnSpc>
                <a:spcPct val="110000"/>
              </a:lnSpc>
              <a:spcBef>
                <a:spcPts val="0"/>
              </a:spcBef>
              <a:buNone/>
            </a:pPr>
            <a:r>
              <a:rPr lang="en-GB" sz="1200" dirty="0">
                <a:latin typeface="Calibri" panose="020F0502020204030204" pitchFamily="34" charset="0"/>
                <a:cs typeface="Calibri" panose="020F0502020204030204" pitchFamily="34" charset="0"/>
              </a:rPr>
              <a:t>We do undertake case to case for </a:t>
            </a:r>
            <a:r>
              <a:rPr lang="en-US" sz="1200" dirty="0">
                <a:latin typeface="Calibri" panose="020F0502020204030204" pitchFamily="34" charset="0"/>
                <a:cs typeface="Calibri" panose="020F0502020204030204" pitchFamily="34" charset="0"/>
              </a:rPr>
              <a:t>Cable Pulling and Termination – Electrical, Communication and OFC Cables.</a:t>
            </a:r>
            <a:endParaRPr lang="de-DE" sz="1200" dirty="0">
              <a:latin typeface="Calibri" panose="020F0502020204030204" pitchFamily="34" charset="0"/>
              <a:cs typeface="Calibri" panose="020F0502020204030204" pitchFamily="34" charset="0"/>
            </a:endParaRPr>
          </a:p>
          <a:p>
            <a:pPr marL="0" indent="0" algn="just">
              <a:lnSpc>
                <a:spcPct val="110000"/>
              </a:lnSpc>
              <a:spcBef>
                <a:spcPts val="0"/>
              </a:spcBef>
              <a:buNone/>
            </a:pPr>
            <a:r>
              <a:rPr lang="en-GB" sz="1400" dirty="0"/>
              <a:t>         </a:t>
            </a:r>
            <a:endParaRPr lang="en-US" sz="1400" dirty="0"/>
          </a:p>
        </p:txBody>
      </p:sp>
      <p:pic>
        <p:nvPicPr>
          <p:cNvPr id="23" name="Picture 4" descr="Image result for 24/7 png transparen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08939" y="7725325"/>
            <a:ext cx="2007151" cy="1149094"/>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flipH="1">
            <a:off x="807335" y="579971"/>
            <a:ext cx="53091" cy="428038"/>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a:off x="807335" y="4104221"/>
            <a:ext cx="53091" cy="428038"/>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flipH="1">
            <a:off x="826385" y="6961721"/>
            <a:ext cx="53091" cy="428038"/>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Title 1"/>
          <p:cNvSpPr txBox="1">
            <a:spLocks/>
          </p:cNvSpPr>
          <p:nvPr/>
        </p:nvSpPr>
        <p:spPr>
          <a:xfrm>
            <a:off x="288828" y="9396920"/>
            <a:ext cx="6140221" cy="365334"/>
          </a:xfrm>
          <a:prstGeom prst="rect">
            <a:avLst/>
          </a:prstGeom>
          <a:effectLst>
            <a:outerShdw blurRad="50800" dist="38100" dir="8100000" algn="tr" rotWithShape="0">
              <a:prstClr val="black">
                <a:alpha val="40000"/>
              </a:prstClr>
            </a:outerShdw>
          </a:effectLst>
        </p:spPr>
        <p:txBody>
          <a:bodyPr vert="horz" lIns="91440" tIns="45720" rIns="91440" bIns="45720" rtlCol="0" anchor="b">
            <a:normAutofit fontScale="97500"/>
          </a:bodyPr>
          <a:lstStyle>
            <a:lvl1pPr algn="r" defTabSz="342900" rtl="0" eaLnBrk="1" latinLnBrk="0" hangingPunct="1">
              <a:spcBef>
                <a:spcPct val="0"/>
              </a:spcBef>
              <a:buNone/>
              <a:defRPr sz="405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b="1" dirty="0" smtClean="0">
                <a:solidFill>
                  <a:schemeClr val="accent1">
                    <a:lumMod val="25000"/>
                  </a:schemeClr>
                </a:solidFill>
              </a:rPr>
              <a:t>ISO CERTIFIED COMAPANY ISO 9001:2015 &amp; ISO 45001:2018</a:t>
            </a:r>
            <a:endParaRPr lang="en-US" sz="1600" b="1" dirty="0">
              <a:solidFill>
                <a:schemeClr val="accent1">
                  <a:lumMod val="25000"/>
                </a:schemeClr>
              </a:solidFill>
            </a:endParaRPr>
          </a:p>
        </p:txBody>
      </p:sp>
    </p:spTree>
    <p:extLst>
      <p:ext uri="{BB962C8B-B14F-4D97-AF65-F5344CB8AC3E}">
        <p14:creationId xmlns:p14="http://schemas.microsoft.com/office/powerpoint/2010/main" val="390681207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par>
                          <p:cTn id="16" fill="hold">
                            <p:stCondLst>
                              <p:cond delay="1500"/>
                            </p:stCondLst>
                            <p:childTnLst>
                              <p:par>
                                <p:cTn id="17" presetID="12" presetClass="entr" presetSubtype="4"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1000"/>
                                        <p:tgtEl>
                                          <p:spTgt spid="24"/>
                                        </p:tgtEl>
                                        <p:attrNameLst>
                                          <p:attrName>ppt_y</p:attrName>
                                        </p:attrNameLst>
                                      </p:cBhvr>
                                      <p:tavLst>
                                        <p:tav tm="0">
                                          <p:val>
                                            <p:strVal val="#ppt_y+#ppt_h*1.125000"/>
                                          </p:val>
                                        </p:tav>
                                        <p:tav tm="100000">
                                          <p:val>
                                            <p:strVal val="#ppt_y"/>
                                          </p:val>
                                        </p:tav>
                                      </p:tavLst>
                                    </p:anim>
                                    <p:animEffect transition="in" filter="wipe(up)">
                                      <p:cBhvr>
                                        <p:cTn id="20" dur="1000"/>
                                        <p:tgtEl>
                                          <p:spTgt spid="24"/>
                                        </p:tgtEl>
                                      </p:cBhvr>
                                    </p:animEffect>
                                  </p:childTnLst>
                                </p:cTn>
                              </p:par>
                            </p:childTnLst>
                          </p:cTn>
                        </p:par>
                        <p:par>
                          <p:cTn id="21" fill="hold">
                            <p:stCondLst>
                              <p:cond delay="2500"/>
                            </p:stCondLst>
                            <p:childTnLst>
                              <p:par>
                                <p:cTn id="22" presetID="1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1000"/>
                                        <p:tgtEl>
                                          <p:spTgt spid="25"/>
                                        </p:tgtEl>
                                        <p:attrNameLst>
                                          <p:attrName>ppt_y</p:attrName>
                                        </p:attrNameLst>
                                      </p:cBhvr>
                                      <p:tavLst>
                                        <p:tav tm="0">
                                          <p:val>
                                            <p:strVal val="#ppt_y+#ppt_h*1.125000"/>
                                          </p:val>
                                        </p:tav>
                                        <p:tav tm="100000">
                                          <p:val>
                                            <p:strVal val="#ppt_y"/>
                                          </p:val>
                                        </p:tav>
                                      </p:tavLst>
                                    </p:anim>
                                    <p:animEffect transition="in" filter="wipe(up)">
                                      <p:cBhvr>
                                        <p:cTn id="25" dur="1000"/>
                                        <p:tgtEl>
                                          <p:spTgt spid="25"/>
                                        </p:tgtEl>
                                      </p:cBhvr>
                                    </p:animEffect>
                                  </p:childTnLst>
                                </p:cTn>
                              </p:par>
                            </p:childTnLst>
                          </p:cTn>
                        </p:par>
                        <p:par>
                          <p:cTn id="26" fill="hold">
                            <p:stCondLst>
                              <p:cond delay="3500"/>
                            </p:stCondLst>
                            <p:childTnLst>
                              <p:par>
                                <p:cTn id="27" presetID="12" presetClass="entr" presetSubtype="4"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1000"/>
                                        <p:tgtEl>
                                          <p:spTgt spid="26"/>
                                        </p:tgtEl>
                                        <p:attrNameLst>
                                          <p:attrName>ppt_y</p:attrName>
                                        </p:attrNameLst>
                                      </p:cBhvr>
                                      <p:tavLst>
                                        <p:tav tm="0">
                                          <p:val>
                                            <p:strVal val="#ppt_y+#ppt_h*1.125000"/>
                                          </p:val>
                                        </p:tav>
                                        <p:tav tm="100000">
                                          <p:val>
                                            <p:strVal val="#ppt_y"/>
                                          </p:val>
                                        </p:tav>
                                      </p:tavLst>
                                    </p:anim>
                                    <p:animEffect transition="in" filter="wipe(up)">
                                      <p:cBhvr>
                                        <p:cTn id="30" dur="1000"/>
                                        <p:tgtEl>
                                          <p:spTgt spid="26"/>
                                        </p:tgtEl>
                                      </p:cBhvr>
                                    </p:animEffect>
                                  </p:childTnLst>
                                </p:cTn>
                              </p:par>
                            </p:childTnLst>
                          </p:cTn>
                        </p:par>
                        <p:par>
                          <p:cTn id="31" fill="hold">
                            <p:stCondLst>
                              <p:cond delay="4500"/>
                            </p:stCondLst>
                            <p:childTnLst>
                              <p:par>
                                <p:cTn id="32" presetID="12" presetClass="entr" presetSubtype="4" fill="hold" grpId="0" nodeType="after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additive="base">
                                        <p:cTn id="34" dur="1000"/>
                                        <p:tgtEl>
                                          <p:spTgt spid="27"/>
                                        </p:tgtEl>
                                        <p:attrNameLst>
                                          <p:attrName>ppt_y</p:attrName>
                                        </p:attrNameLst>
                                      </p:cBhvr>
                                      <p:tavLst>
                                        <p:tav tm="0">
                                          <p:val>
                                            <p:strVal val="#ppt_y+#ppt_h*1.125000"/>
                                          </p:val>
                                        </p:tav>
                                        <p:tav tm="100000">
                                          <p:val>
                                            <p:strVal val="#ppt_y"/>
                                          </p:val>
                                        </p:tav>
                                      </p:tavLst>
                                    </p:anim>
                                    <p:animEffect transition="in" filter="wipe(up)">
                                      <p:cBhvr>
                                        <p:cTn id="35"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6" grpId="0"/>
      <p:bldP spid="22" grpId="0"/>
      <p:bldP spid="24" grpId="0" animBg="1"/>
      <p:bldP spid="25" grpId="0" animBg="1"/>
      <p:bldP spid="26"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14450" y="1077831"/>
            <a:ext cx="2454518" cy="369332"/>
          </a:xfrm>
          <a:prstGeom prst="rect">
            <a:avLst/>
          </a:prstGeom>
        </p:spPr>
        <p:txBody>
          <a:bodyPr wrap="none">
            <a:spAutoFit/>
          </a:bodyPr>
          <a:lstStyle/>
          <a:p>
            <a:r>
              <a:rPr lang="de-DE" dirty="0">
                <a:solidFill>
                  <a:schemeClr val="bg1"/>
                </a:solidFill>
                <a:latin typeface="Avenir Book"/>
                <a:cs typeface="Avenir Book"/>
              </a:rPr>
              <a:t>POWER SOLUTIONS</a:t>
            </a:r>
            <a:endParaRPr lang="en-US" dirty="0">
              <a:solidFill>
                <a:schemeClr val="bg1"/>
              </a:solidFill>
              <a:latin typeface="Avenir Book"/>
              <a:cs typeface="Avenir Book"/>
            </a:endParaRPr>
          </a:p>
        </p:txBody>
      </p:sp>
      <p:sp>
        <p:nvSpPr>
          <p:cNvPr id="11" name="Title 1"/>
          <p:cNvSpPr txBox="1">
            <a:spLocks/>
          </p:cNvSpPr>
          <p:nvPr/>
        </p:nvSpPr>
        <p:spPr>
          <a:xfrm>
            <a:off x="983899" y="348483"/>
            <a:ext cx="4750077" cy="907490"/>
          </a:xfrm>
          <a:prstGeom prst="rect">
            <a:avLst/>
          </a:prstGeom>
          <a:effectLst>
            <a:outerShdw blurRad="50800" dist="38100" dir="8100000" algn="tr" rotWithShape="0">
              <a:prstClr val="black">
                <a:alpha val="40000"/>
              </a:prstClr>
            </a:outerShdw>
          </a:effectLst>
        </p:spPr>
        <p:txBody>
          <a:bodyPr vert="horz" lIns="91440" tIns="45720" rIns="91440" bIns="45720" rtlCol="0" anchor="ctr">
            <a:normAutofit/>
          </a:bodyPr>
          <a:lstStyle>
            <a:lvl1pPr algn="l" defTabSz="685800" rtl="0" eaLnBrk="1" latinLnBrk="0" hangingPunct="1">
              <a:lnSpc>
                <a:spcPct val="90000"/>
              </a:lnSpc>
              <a:spcBef>
                <a:spcPct val="0"/>
              </a:spcBef>
              <a:buNone/>
              <a:defRPr sz="2500" kern="1200">
                <a:solidFill>
                  <a:srgbClr val="0B56A5"/>
                </a:solidFill>
                <a:latin typeface="Avenir Book"/>
                <a:ea typeface="+mj-ea"/>
                <a:cs typeface="Avenir Book"/>
              </a:defRPr>
            </a:lvl1pPr>
          </a:lstStyle>
          <a:p>
            <a:r>
              <a:rPr lang="en-US" sz="2800" b="1" dirty="0" smtClean="0">
                <a:solidFill>
                  <a:schemeClr val="accent2">
                    <a:lumMod val="75000"/>
                  </a:schemeClr>
                </a:solidFill>
                <a:latin typeface="+mj-lt"/>
              </a:rPr>
              <a:t>BRANDS WE </a:t>
            </a:r>
            <a:r>
              <a:rPr lang="en-US" sz="2800" b="1" dirty="0"/>
              <a:t>ARE</a:t>
            </a:r>
            <a:r>
              <a:rPr lang="en-US" sz="2800" b="1" dirty="0" smtClean="0">
                <a:solidFill>
                  <a:schemeClr val="accent2">
                    <a:lumMod val="75000"/>
                  </a:schemeClr>
                </a:solidFill>
                <a:latin typeface="+mj-lt"/>
              </a:rPr>
              <a:t> </a:t>
            </a:r>
            <a:r>
              <a:rPr lang="en-US" sz="2800" b="1" dirty="0"/>
              <a:t>DEALING</a:t>
            </a:r>
            <a:r>
              <a:rPr lang="en-US" sz="2800" b="1" dirty="0" smtClean="0">
                <a:solidFill>
                  <a:schemeClr val="accent2">
                    <a:lumMod val="75000"/>
                  </a:schemeClr>
                </a:solidFill>
                <a:latin typeface="+mj-lt"/>
              </a:rPr>
              <a:t> </a:t>
            </a:r>
            <a:endParaRPr lang="en-US" sz="2800" b="1" dirty="0"/>
          </a:p>
        </p:txBody>
      </p:sp>
      <p:pic>
        <p:nvPicPr>
          <p:cNvPr id="1026" name="Picture 2" descr="Image result for BARCOL AI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6706" y="1410516"/>
            <a:ext cx="1967179" cy="48042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295" y="2030887"/>
            <a:ext cx="1328731" cy="66337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Belim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8933" y="1890081"/>
            <a:ext cx="1037810" cy="102751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Sontay png transpare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8761" y="3059883"/>
            <a:ext cx="1137567" cy="47682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Siemens png transparen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8777" y="1385899"/>
            <a:ext cx="1312446" cy="495366"/>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Annicom png transparen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16706" y="2056670"/>
            <a:ext cx="1048326" cy="686765"/>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Image result for Landis &amp; gyr png transparen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59244" y="1401722"/>
            <a:ext cx="1032667" cy="718833"/>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Image result for Electro controls png transparen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42531" y="3105939"/>
            <a:ext cx="1452766" cy="36084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Sinro png Transparen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53473" y="3105283"/>
            <a:ext cx="1006757" cy="50212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lated imag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5509" y="3040475"/>
            <a:ext cx="1328731" cy="568697"/>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1253142" y="4829770"/>
            <a:ext cx="4022436" cy="646331"/>
          </a:xfrm>
          <a:prstGeom prst="rect">
            <a:avLst/>
          </a:prstGeom>
        </p:spPr>
        <p:txBody>
          <a:bodyPr wrap="square">
            <a:spAutoFit/>
          </a:bodyPr>
          <a:lstStyle/>
          <a:p>
            <a:pPr algn="ctr"/>
            <a:r>
              <a:rPr lang="en-US" sz="2000" b="1" u="sng" dirty="0">
                <a:solidFill>
                  <a:schemeClr val="accent2">
                    <a:lumMod val="25000"/>
                  </a:schemeClr>
                </a:solidFill>
                <a:latin typeface="+mj-lt"/>
                <a:cs typeface="Avenir Book"/>
              </a:rPr>
              <a:t>Corporate Office</a:t>
            </a:r>
          </a:p>
          <a:p>
            <a:pPr algn="ctr"/>
            <a:endParaRPr lang="en-US" sz="1600" dirty="0">
              <a:latin typeface="Avenir Book"/>
              <a:cs typeface="Avenir Book"/>
            </a:endParaRPr>
          </a:p>
        </p:txBody>
      </p:sp>
      <p:sp>
        <p:nvSpPr>
          <p:cNvPr id="18" name="Rectangle 17"/>
          <p:cNvSpPr/>
          <p:nvPr/>
        </p:nvSpPr>
        <p:spPr>
          <a:xfrm>
            <a:off x="1079031" y="6363651"/>
            <a:ext cx="4572000" cy="1323439"/>
          </a:xfrm>
          <a:prstGeom prst="rect">
            <a:avLst/>
          </a:prstGeom>
        </p:spPr>
        <p:txBody>
          <a:bodyPr>
            <a:spAutoFit/>
          </a:bodyPr>
          <a:lstStyle/>
          <a:p>
            <a:pPr algn="ctr"/>
            <a:r>
              <a:rPr lang="en-US" sz="1600" b="1" dirty="0" smtClean="0">
                <a:latin typeface="Calibri" panose="020F0502020204030204" pitchFamily="34" charset="0"/>
                <a:cs typeface="Calibri" panose="020F0502020204030204" pitchFamily="34" charset="0"/>
              </a:rPr>
              <a:t>Office </a:t>
            </a:r>
            <a:r>
              <a:rPr lang="en-US" sz="1600" b="1" dirty="0">
                <a:latin typeface="Calibri" panose="020F0502020204030204" pitchFamily="34" charset="0"/>
                <a:cs typeface="Calibri" panose="020F0502020204030204" pitchFamily="34" charset="0"/>
              </a:rPr>
              <a:t>No. C 138, Retaj Buildings,</a:t>
            </a:r>
            <a:endParaRPr lang="en-GB" sz="1600" b="1" dirty="0">
              <a:latin typeface="Calibri" panose="020F0502020204030204" pitchFamily="34" charset="0"/>
              <a:cs typeface="Calibri" panose="020F0502020204030204" pitchFamily="34" charset="0"/>
            </a:endParaRPr>
          </a:p>
          <a:p>
            <a:pPr algn="ctr"/>
            <a:r>
              <a:rPr lang="en-US" sz="1600" b="1" dirty="0">
                <a:latin typeface="Calibri" panose="020F0502020204030204" pitchFamily="34" charset="0"/>
                <a:cs typeface="Calibri" panose="020F0502020204030204" pitchFamily="34" charset="0"/>
              </a:rPr>
              <a:t>Mamoura, Salwa Road,</a:t>
            </a:r>
            <a:endParaRPr lang="en-GB" sz="1600" b="1" dirty="0">
              <a:latin typeface="Calibri" panose="020F0502020204030204" pitchFamily="34" charset="0"/>
              <a:cs typeface="Calibri" panose="020F0502020204030204" pitchFamily="34" charset="0"/>
            </a:endParaRPr>
          </a:p>
          <a:p>
            <a:pPr algn="ctr"/>
            <a:r>
              <a:rPr lang="en-US" sz="1600" b="1" dirty="0">
                <a:latin typeface="Calibri" panose="020F0502020204030204" pitchFamily="34" charset="0"/>
                <a:cs typeface="Calibri" panose="020F0502020204030204" pitchFamily="34" charset="0"/>
              </a:rPr>
              <a:t>P.O.Box.200176, </a:t>
            </a:r>
            <a:r>
              <a:rPr lang="en-US" sz="1600" b="1" dirty="0" smtClean="0">
                <a:latin typeface="Calibri" panose="020F0502020204030204" pitchFamily="34" charset="0"/>
                <a:cs typeface="Calibri" panose="020F0502020204030204" pitchFamily="34" charset="0"/>
              </a:rPr>
              <a:t> Doha</a:t>
            </a:r>
            <a:r>
              <a:rPr lang="en-US" sz="1600" b="1" dirty="0">
                <a:latin typeface="Calibri" panose="020F0502020204030204" pitchFamily="34" charset="0"/>
                <a:cs typeface="Calibri" panose="020F0502020204030204" pitchFamily="34" charset="0"/>
              </a:rPr>
              <a:t>, Qatar.</a:t>
            </a:r>
            <a:endParaRPr lang="en-GB" sz="1600" b="1" dirty="0">
              <a:latin typeface="Calibri" panose="020F0502020204030204" pitchFamily="34" charset="0"/>
              <a:cs typeface="Calibri" panose="020F0502020204030204" pitchFamily="34" charset="0"/>
            </a:endParaRPr>
          </a:p>
          <a:p>
            <a:pPr algn="ctr"/>
            <a:r>
              <a:rPr lang="en-US" sz="1600" b="1" dirty="0">
                <a:latin typeface="Calibri" panose="020F0502020204030204" pitchFamily="34" charset="0"/>
                <a:cs typeface="Calibri" panose="020F0502020204030204" pitchFamily="34" charset="0"/>
              </a:rPr>
              <a:t>Phone : +</a:t>
            </a:r>
            <a:r>
              <a:rPr lang="en-US" sz="1600" b="1" dirty="0" smtClean="0">
                <a:latin typeface="Calibri" panose="020F0502020204030204" pitchFamily="34" charset="0"/>
                <a:cs typeface="Calibri" panose="020F0502020204030204" pitchFamily="34" charset="0"/>
              </a:rPr>
              <a:t>974 40391379  </a:t>
            </a:r>
            <a:r>
              <a:rPr lang="en-US" sz="1600" b="1" dirty="0">
                <a:latin typeface="Calibri" panose="020F0502020204030204" pitchFamily="34" charset="0"/>
                <a:cs typeface="Calibri" panose="020F0502020204030204" pitchFamily="34" charset="0"/>
              </a:rPr>
              <a:t>Fax </a:t>
            </a:r>
            <a:r>
              <a:rPr lang="en-US" sz="1600" b="1" dirty="0" smtClean="0">
                <a:latin typeface="Calibri" panose="020F0502020204030204" pitchFamily="34" charset="0"/>
                <a:cs typeface="Calibri" panose="020F0502020204030204" pitchFamily="34" charset="0"/>
              </a:rPr>
              <a:t> </a:t>
            </a:r>
            <a:r>
              <a:rPr lang="en-US" sz="1600" b="1" dirty="0">
                <a:latin typeface="Calibri" panose="020F0502020204030204" pitchFamily="34" charset="0"/>
                <a:cs typeface="Calibri" panose="020F0502020204030204" pitchFamily="34" charset="0"/>
              </a:rPr>
              <a:t>: +</a:t>
            </a:r>
            <a:r>
              <a:rPr lang="en-US" sz="1600" b="1" dirty="0" smtClean="0">
                <a:latin typeface="Calibri" panose="020F0502020204030204" pitchFamily="34" charset="0"/>
                <a:cs typeface="Calibri" panose="020F0502020204030204" pitchFamily="34" charset="0"/>
              </a:rPr>
              <a:t>974 40390516</a:t>
            </a:r>
          </a:p>
          <a:p>
            <a:pPr algn="ctr"/>
            <a:r>
              <a:rPr lang="en-US" sz="1600" b="1" dirty="0" smtClean="0">
                <a:latin typeface="Calibri" panose="020F0502020204030204" pitchFamily="34" charset="0"/>
                <a:cs typeface="Calibri" panose="020F0502020204030204" pitchFamily="34" charset="0"/>
              </a:rPr>
              <a:t>E-mail : info@aliesqatar.com</a:t>
            </a:r>
            <a:endParaRPr lang="en-GB" sz="1600" b="1" dirty="0">
              <a:latin typeface="Calibri" panose="020F0502020204030204" pitchFamily="34" charset="0"/>
              <a:cs typeface="Calibri" panose="020F0502020204030204" pitchFamily="34" charset="0"/>
            </a:endParaRPr>
          </a:p>
        </p:txBody>
      </p:sp>
      <p:pic>
        <p:nvPicPr>
          <p:cNvPr id="3077" name="Picture 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40869" y="7852823"/>
            <a:ext cx="1143000" cy="102870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flipH="1">
            <a:off x="807335" y="510275"/>
            <a:ext cx="53091" cy="428038"/>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44294" y="5463878"/>
            <a:ext cx="4019550" cy="733425"/>
          </a:xfrm>
          <a:prstGeom prst="rect">
            <a:avLst/>
          </a:prstGeom>
        </p:spPr>
      </p:pic>
      <p:sp>
        <p:nvSpPr>
          <p:cNvPr id="19" name="Title 1"/>
          <p:cNvSpPr txBox="1">
            <a:spLocks/>
          </p:cNvSpPr>
          <p:nvPr/>
        </p:nvSpPr>
        <p:spPr>
          <a:xfrm>
            <a:off x="288828" y="9396920"/>
            <a:ext cx="6140221" cy="365334"/>
          </a:xfrm>
          <a:prstGeom prst="rect">
            <a:avLst/>
          </a:prstGeom>
          <a:effectLst>
            <a:outerShdw blurRad="50800" dist="38100" dir="8100000" algn="tr" rotWithShape="0">
              <a:prstClr val="black">
                <a:alpha val="40000"/>
              </a:prstClr>
            </a:outerShdw>
          </a:effectLst>
        </p:spPr>
        <p:txBody>
          <a:bodyPr vert="horz" lIns="91440" tIns="45720" rIns="91440" bIns="45720" rtlCol="0" anchor="b">
            <a:normAutofit fontScale="97500"/>
          </a:bodyPr>
          <a:lstStyle>
            <a:lvl1pPr algn="r" defTabSz="342900" rtl="0" eaLnBrk="1" latinLnBrk="0" hangingPunct="1">
              <a:spcBef>
                <a:spcPct val="0"/>
              </a:spcBef>
              <a:buNone/>
              <a:defRPr sz="405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b="1" dirty="0" smtClean="0">
                <a:solidFill>
                  <a:schemeClr val="accent1">
                    <a:lumMod val="25000"/>
                  </a:schemeClr>
                </a:solidFill>
              </a:rPr>
              <a:t>ISO CERTIFIED COMAPANY ISO 9001:2015 &amp; ISO 45001:2018</a:t>
            </a:r>
            <a:endParaRPr lang="en-US" sz="1600" b="1" dirty="0">
              <a:solidFill>
                <a:schemeClr val="accent1">
                  <a:lumMod val="25000"/>
                </a:schemeClr>
              </a:solidFill>
            </a:endParaRPr>
          </a:p>
        </p:txBody>
      </p:sp>
      <p:pic>
        <p:nvPicPr>
          <p:cNvPr id="3" name="Picture 2" descr="f2c4fc65-409e-46af-b72e-72e40f04e512@EURPRD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87048" y="2159028"/>
            <a:ext cx="10953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Greystone Energy Systems"/>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07335" y="3868261"/>
            <a:ext cx="2800350" cy="504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59343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p:tgtEl>
                                          <p:spTgt spid="20"/>
                                        </p:tgtEl>
                                        <p:attrNameLst>
                                          <p:attrName>ppt_y</p:attrName>
                                        </p:attrNameLst>
                                      </p:cBhvr>
                                      <p:tavLst>
                                        <p:tav tm="0">
                                          <p:val>
                                            <p:strVal val="#ppt_y+#ppt_h*1.125000"/>
                                          </p:val>
                                        </p:tav>
                                        <p:tav tm="100000">
                                          <p:val>
                                            <p:strVal val="#ppt_y"/>
                                          </p:val>
                                        </p:tav>
                                      </p:tavLst>
                                    </p:anim>
                                    <p:animEffect transition="in" filter="wipe(up)">
                                      <p:cBhvr>
                                        <p:cTn id="8" dur="1000"/>
                                        <p:tgtEl>
                                          <p:spTgt spid="20"/>
                                        </p:tgtEl>
                                      </p:cBhvr>
                                    </p:animEffect>
                                  </p:childTnLst>
                                </p:cTn>
                              </p:par>
                            </p:childTnLst>
                          </p:cTn>
                        </p:par>
                        <p:par>
                          <p:cTn id="9" fill="hold">
                            <p:stCondLst>
                              <p:cond delay="1000"/>
                            </p:stCondLst>
                            <p:childTnLst>
                              <p:par>
                                <p:cTn id="10" presetID="12" presetClass="entr" presetSubtype="4"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1000"/>
                                        <p:tgtEl>
                                          <p:spTgt spid="19"/>
                                        </p:tgtEl>
                                        <p:attrNameLst>
                                          <p:attrName>ppt_y</p:attrName>
                                        </p:attrNameLst>
                                      </p:cBhvr>
                                      <p:tavLst>
                                        <p:tav tm="0">
                                          <p:val>
                                            <p:strVal val="#ppt_y+#ppt_h*1.125000"/>
                                          </p:val>
                                        </p:tav>
                                        <p:tav tm="100000">
                                          <p:val>
                                            <p:strVal val="#ppt_y"/>
                                          </p:val>
                                        </p:tav>
                                      </p:tavLst>
                                    </p:anim>
                                    <p:animEffect transition="in" filter="wipe(up)">
                                      <p:cBhvr>
                                        <p:cTn id="13"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p:bldLst>
  </p:timing>
</p:sld>
</file>

<file path=ppt/theme/theme1.xml><?xml version="1.0" encoding="utf-8"?>
<a:theme xmlns:a="http://schemas.openxmlformats.org/drawingml/2006/main" name="Facet">
  <a:themeElements>
    <a:clrScheme name="Custom 1">
      <a:dk1>
        <a:sysClr val="windowText" lastClr="000000"/>
      </a:dk1>
      <a:lt1>
        <a:sysClr val="window" lastClr="FFFFFF"/>
      </a:lt1>
      <a:dk2>
        <a:srgbClr val="2C3C43"/>
      </a:dk2>
      <a:lt2>
        <a:srgbClr val="EBEBEB"/>
      </a:lt2>
      <a:accent1>
        <a:srgbClr val="DFF4FB"/>
      </a:accent1>
      <a:accent2>
        <a:srgbClr val="BFEAF8"/>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1162</TotalTime>
  <Words>929</Words>
  <Application>Microsoft Office PowerPoint</Application>
  <PresentationFormat>A4 Paper (210x297 mm)</PresentationFormat>
  <Paragraphs>123</Paragraphs>
  <Slides>9</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Avenir Book</vt:lpstr>
      <vt:lpstr>Calibri</vt:lpstr>
      <vt:lpstr>Courier New</vt:lpstr>
      <vt:lpstr>Trebuchet MS</vt:lpstr>
      <vt:lpstr>Wingdings</vt:lpstr>
      <vt:lpstr>Wingdings 3</vt:lpstr>
      <vt:lpstr>Facet</vt:lpstr>
      <vt:lpstr>COMPANY PROFILE</vt:lpstr>
      <vt:lpstr>WHO WE ARE</vt:lpstr>
      <vt:lpstr>WHY US?</vt:lpstr>
      <vt:lpstr>OUR PRODUCTS</vt:lpstr>
      <vt:lpstr>Make : CRC (USA)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Kannadhasan Palpandian</cp:lastModifiedBy>
  <cp:revision>86</cp:revision>
  <cp:lastPrinted>2019-09-15T10:14:03Z</cp:lastPrinted>
  <dcterms:created xsi:type="dcterms:W3CDTF">2019-06-18T11:05:19Z</dcterms:created>
  <dcterms:modified xsi:type="dcterms:W3CDTF">2019-10-03T07:00:07Z</dcterms:modified>
</cp:coreProperties>
</file>